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9015" r:id="rId2"/>
    <p:sldId id="9272" r:id="rId3"/>
    <p:sldId id="9180" r:id="rId4"/>
    <p:sldId id="9593" r:id="rId5"/>
    <p:sldId id="9562" r:id="rId6"/>
    <p:sldId id="9189" r:id="rId7"/>
    <p:sldId id="9564" r:id="rId8"/>
    <p:sldId id="9565" r:id="rId9"/>
    <p:sldId id="9192" r:id="rId10"/>
    <p:sldId id="9556" r:id="rId11"/>
    <p:sldId id="9602" r:id="rId12"/>
    <p:sldId id="9601" r:id="rId13"/>
    <p:sldId id="9195" r:id="rId14"/>
    <p:sldId id="9574" r:id="rId15"/>
    <p:sldId id="9176" r:id="rId16"/>
    <p:sldId id="9596" r:id="rId17"/>
    <p:sldId id="9597" r:id="rId18"/>
    <p:sldId id="9178" r:id="rId19"/>
    <p:sldId id="9576" r:id="rId20"/>
    <p:sldId id="9595" r:id="rId21"/>
    <p:sldId id="9594" r:id="rId22"/>
    <p:sldId id="9197" r:id="rId23"/>
    <p:sldId id="9202" r:id="rId24"/>
    <p:sldId id="9085" r:id="rId25"/>
    <p:sldId id="9086" r:id="rId26"/>
    <p:sldId id="9087" r:id="rId27"/>
    <p:sldId id="9088" r:id="rId28"/>
    <p:sldId id="9548" r:id="rId29"/>
    <p:sldId id="9549" r:id="rId30"/>
    <p:sldId id="9599" r:id="rId31"/>
    <p:sldId id="9598" r:id="rId32"/>
    <p:sldId id="9550" r:id="rId33"/>
    <p:sldId id="9551" r:id="rId34"/>
    <p:sldId id="7714" r:id="rId35"/>
    <p:sldId id="9047" r:id="rId36"/>
    <p:sldId id="9060" r:id="rId37"/>
    <p:sldId id="9061" r:id="rId38"/>
    <p:sldId id="9044" r:id="rId39"/>
    <p:sldId id="9045" r:id="rId40"/>
    <p:sldId id="9062" r:id="rId41"/>
    <p:sldId id="9266" r:id="rId42"/>
    <p:sldId id="9066" r:id="rId43"/>
    <p:sldId id="9048" r:id="rId44"/>
    <p:sldId id="9049" r:id="rId45"/>
    <p:sldId id="9050" r:id="rId46"/>
    <p:sldId id="9051" r:id="rId47"/>
    <p:sldId id="9052" r:id="rId48"/>
    <p:sldId id="9053" r:id="rId49"/>
    <p:sldId id="9054" r:id="rId50"/>
    <p:sldId id="9055" r:id="rId51"/>
    <p:sldId id="9056" r:id="rId52"/>
    <p:sldId id="9552" r:id="rId53"/>
    <p:sldId id="9519" r:id="rId54"/>
    <p:sldId id="9358" r:id="rId55"/>
    <p:sldId id="4636" r:id="rId56"/>
    <p:sldId id="9520" r:id="rId57"/>
    <p:sldId id="9456" r:id="rId58"/>
    <p:sldId id="8477" r:id="rId59"/>
    <p:sldId id="9571" r:id="rId60"/>
    <p:sldId id="9557" r:id="rId61"/>
    <p:sldId id="9590" r:id="rId62"/>
    <p:sldId id="9591" r:id="rId63"/>
    <p:sldId id="9589" r:id="rId64"/>
    <p:sldId id="9588" r:id="rId65"/>
    <p:sldId id="9572" r:id="rId66"/>
    <p:sldId id="9587" r:id="rId67"/>
    <p:sldId id="9573" r:id="rId68"/>
    <p:sldId id="9592" r:id="rId69"/>
    <p:sldId id="9582" r:id="rId70"/>
    <p:sldId id="9583" r:id="rId71"/>
    <p:sldId id="9584" r:id="rId72"/>
    <p:sldId id="9585" r:id="rId73"/>
    <p:sldId id="9579" r:id="rId74"/>
    <p:sldId id="9603" r:id="rId75"/>
    <p:sldId id="9580" r:id="rId76"/>
    <p:sldId id="9604" r:id="rId77"/>
    <p:sldId id="9544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5" autoAdjust="0"/>
    <p:restoredTop sz="96024" autoAdjust="0"/>
  </p:normalViewPr>
  <p:slideViewPr>
    <p:cSldViewPr snapToGrid="0" snapToObjects="1">
      <p:cViewPr varScale="1">
        <p:scale>
          <a:sx n="113" d="100"/>
          <a:sy n="113" d="100"/>
        </p:scale>
        <p:origin x="160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6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B3C23-5AB8-B141-9C7A-75A6227FF3C1}" type="datetimeFigureOut">
              <a:rPr lang="en-US" smtClean="0"/>
              <a:pPr/>
              <a:t>9/21/23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8FC94-9CE4-F24F-8612-63E9B26F762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1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8FC94-9CE4-F24F-8612-63E9B26F76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26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7E3E3-F120-5A4B-8C72-0AC822AFE067}" type="slidenum">
              <a:rPr lang="en-GB" sz="1200"/>
              <a:pPr eaLnBrk="1" hangingPunct="1"/>
              <a:t>19</a:t>
            </a:fld>
            <a:endParaRPr lang="en-GB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912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7E3E3-F120-5A4B-8C72-0AC822AFE067}" type="slidenum">
              <a:rPr lang="en-GB" sz="1200"/>
              <a:pPr eaLnBrk="1" hangingPunct="1"/>
              <a:t>20</a:t>
            </a:fld>
            <a:endParaRPr lang="en-GB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7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7E3E3-F120-5A4B-8C72-0AC822AFE067}" type="slidenum">
              <a:rPr lang="en-GB" sz="1200"/>
              <a:pPr eaLnBrk="1" hangingPunct="1"/>
              <a:t>21</a:t>
            </a:fld>
            <a:endParaRPr lang="en-GB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68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7E3E3-F120-5A4B-8C72-0AC822AFE067}" type="slidenum">
              <a:rPr lang="en-GB" sz="1200"/>
              <a:pPr eaLnBrk="1" hangingPunct="1"/>
              <a:t>36</a:t>
            </a:fld>
            <a:endParaRPr lang="en-GB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78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7E3E3-F120-5A4B-8C72-0AC822AFE067}" type="slidenum">
              <a:rPr lang="en-GB" sz="1200"/>
              <a:pPr eaLnBrk="1" hangingPunct="1"/>
              <a:t>37</a:t>
            </a:fld>
            <a:endParaRPr lang="en-GB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572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7E3E3-F120-5A4B-8C72-0AC822AFE067}" type="slidenum">
              <a:rPr lang="en-GB" sz="1200"/>
              <a:pPr eaLnBrk="1" hangingPunct="1"/>
              <a:t>44</a:t>
            </a:fld>
            <a:endParaRPr lang="en-GB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971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7E3E3-F120-5A4B-8C72-0AC822AFE067}" type="slidenum">
              <a:rPr lang="en-GB" sz="1200"/>
              <a:pPr eaLnBrk="1" hangingPunct="1"/>
              <a:t>45</a:t>
            </a:fld>
            <a:endParaRPr lang="en-GB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098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8FC94-9CE4-F24F-8612-63E9B26F762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01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7E3E3-F120-5A4B-8C72-0AC822AFE067}" type="slidenum">
              <a:rPr lang="en-GB" sz="1200"/>
              <a:pPr eaLnBrk="1" hangingPunct="1"/>
              <a:t>48</a:t>
            </a:fld>
            <a:endParaRPr lang="en-GB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599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7E3E3-F120-5A4B-8C72-0AC822AFE067}" type="slidenum">
              <a:rPr lang="en-GB" sz="1200"/>
              <a:pPr eaLnBrk="1" hangingPunct="1"/>
              <a:t>50</a:t>
            </a:fld>
            <a:endParaRPr lang="en-GB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818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8FC94-9CE4-F24F-8612-63E9B26F76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05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7E3E3-F120-5A4B-8C72-0AC822AFE067}" type="slidenum">
              <a:rPr lang="en-GB" sz="1200"/>
              <a:pPr eaLnBrk="1" hangingPunct="1"/>
              <a:t>55</a:t>
            </a:fld>
            <a:endParaRPr lang="en-GB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110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7E3E3-F120-5A4B-8C72-0AC822AFE067}" type="slidenum">
              <a:rPr lang="en-GB" sz="1200"/>
              <a:pPr eaLnBrk="1" hangingPunct="1"/>
              <a:t>77</a:t>
            </a:fld>
            <a:endParaRPr lang="en-GB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94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8FC94-9CE4-F24F-8612-63E9B26F76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31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7E3E3-F120-5A4B-8C72-0AC822AFE067}" type="slidenum">
              <a:rPr lang="en-GB" sz="1200"/>
              <a:pPr eaLnBrk="1" hangingPunct="1"/>
              <a:t>7</a:t>
            </a:fld>
            <a:endParaRPr lang="en-GB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52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7E3E3-F120-5A4B-8C72-0AC822AFE067}" type="slidenum">
              <a:rPr lang="en-GB" sz="1200"/>
              <a:pPr eaLnBrk="1" hangingPunct="1"/>
              <a:t>8</a:t>
            </a:fld>
            <a:endParaRPr lang="en-GB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974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8FC94-9CE4-F24F-8612-63E9B26F76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0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8FC94-9CE4-F24F-8612-63E9B26F76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6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8FC94-9CE4-F24F-8612-63E9B26F76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53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8FC94-9CE4-F24F-8612-63E9B26F76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72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E712-0DD3-2446-9BA2-06D65E58CC31}" type="datetimeFigureOut">
              <a:rPr lang="en-US" smtClean="0"/>
              <a:pPr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6E0A-08C0-B740-A575-7FE1D953506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E712-0DD3-2446-9BA2-06D65E58CC31}" type="datetimeFigureOut">
              <a:rPr lang="en-US" smtClean="0"/>
              <a:pPr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6E0A-08C0-B740-A575-7FE1D953506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5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E712-0DD3-2446-9BA2-06D65E58CC31}" type="datetimeFigureOut">
              <a:rPr lang="en-US" smtClean="0"/>
              <a:pPr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6E0A-08C0-B740-A575-7FE1D953506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E712-0DD3-2446-9BA2-06D65E58CC31}" type="datetimeFigureOut">
              <a:rPr lang="en-US" smtClean="0"/>
              <a:pPr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6E0A-08C0-B740-A575-7FE1D953506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5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E712-0DD3-2446-9BA2-06D65E58CC31}" type="datetimeFigureOut">
              <a:rPr lang="en-US" smtClean="0"/>
              <a:pPr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6E0A-08C0-B740-A575-7FE1D953506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E712-0DD3-2446-9BA2-06D65E58CC31}" type="datetimeFigureOut">
              <a:rPr lang="en-US" smtClean="0"/>
              <a:pPr/>
              <a:t>9/21/23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6E0A-08C0-B740-A575-7FE1D953506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6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E712-0DD3-2446-9BA2-06D65E58CC31}" type="datetimeFigureOut">
              <a:rPr lang="en-US" smtClean="0"/>
              <a:pPr/>
              <a:t>9/21/23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6E0A-08C0-B740-A575-7FE1D953506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9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E712-0DD3-2446-9BA2-06D65E58CC31}" type="datetimeFigureOut">
              <a:rPr lang="en-US" smtClean="0"/>
              <a:pPr/>
              <a:t>9/21/23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6E0A-08C0-B740-A575-7FE1D953506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72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E712-0DD3-2446-9BA2-06D65E58CC31}" type="datetimeFigureOut">
              <a:rPr lang="en-US" smtClean="0"/>
              <a:pPr/>
              <a:t>9/21/23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6E0A-08C0-B740-A575-7FE1D953506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61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E712-0DD3-2446-9BA2-06D65E58CC31}" type="datetimeFigureOut">
              <a:rPr lang="en-US" smtClean="0"/>
              <a:pPr/>
              <a:t>9/21/23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6E0A-08C0-B740-A575-7FE1D953506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1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E712-0DD3-2446-9BA2-06D65E58CC31}" type="datetimeFigureOut">
              <a:rPr lang="en-US" smtClean="0"/>
              <a:pPr/>
              <a:t>9/21/23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6E0A-08C0-B740-A575-7FE1D953506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4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CE712-0DD3-2446-9BA2-06D65E58CC31}" type="datetimeFigureOut">
              <a:rPr lang="en-US" smtClean="0"/>
              <a:pPr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6E0A-08C0-B740-A575-7FE1D953506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-28222" y="334079"/>
            <a:ext cx="9200444" cy="6858001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50000"/>
              </a:lnSpc>
            </a:pPr>
            <a:endParaRPr lang="en-US" sz="40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it-IT" sz="7200"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it-IT" sz="54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sz="80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40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40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40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14111" y="5799669"/>
            <a:ext cx="9200444" cy="889000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70000"/>
              </a:lnSpc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Ezio Manzini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DESIS 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Network;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Politecnico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di Milano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5918199"/>
            <a:ext cx="928688" cy="928688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28046" y="1970850"/>
            <a:ext cx="9172046" cy="1906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4800" b="1" dirty="0">
                <a:solidFill>
                  <a:schemeClr val="bg1"/>
                </a:solidFill>
              </a:rPr>
              <a:t>città dei 15 minuti</a:t>
            </a:r>
            <a:r>
              <a:rPr lang="it-IT" sz="2800" dirty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it-IT" sz="2800" dirty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it-IT" sz="280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4694420-F25F-5843-BCFB-5719B4E738B4}"/>
              </a:ext>
            </a:extLst>
          </p:cNvPr>
          <p:cNvSpPr txBox="1">
            <a:spLocks/>
          </p:cNvSpPr>
          <p:nvPr/>
        </p:nvSpPr>
        <p:spPr>
          <a:xfrm>
            <a:off x="-56444" y="356659"/>
            <a:ext cx="9200444" cy="1046533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Bari, 21.09.2023</a:t>
            </a:r>
          </a:p>
        </p:txBody>
      </p:sp>
    </p:spTree>
    <p:extLst>
      <p:ext uri="{BB962C8B-B14F-4D97-AF65-F5344CB8AC3E}">
        <p14:creationId xmlns:p14="http://schemas.microsoft.com/office/powerpoint/2010/main" val="1607503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Schermata 2018-03-22 alle 18.45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078" y="-564441"/>
            <a:ext cx="11902231" cy="7978421"/>
          </a:xfrm>
          <a:prstGeom prst="rect">
            <a:avLst/>
          </a:prstGeom>
          <a:solidFill>
            <a:schemeClr val="tx1">
              <a:alpha val="2000"/>
            </a:schemeClr>
          </a:solidFill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E3E5205-3783-1445-A540-9AF1B3009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4" y="2245386"/>
            <a:ext cx="3855936" cy="10617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3600">
                <a:solidFill>
                  <a:schemeClr val="bg1"/>
                </a:solidFill>
                <a:highlight>
                  <a:srgbClr val="000000"/>
                </a:highlight>
              </a:rPr>
              <a:t> solitudine e malessere sociale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B8E280-B9A0-9A52-0480-779D1B13A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008" y="3374277"/>
            <a:ext cx="3855936" cy="10617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3600" dirty="0">
                <a:solidFill>
                  <a:schemeClr val="bg1"/>
                </a:solidFill>
              </a:rPr>
              <a:t> solitudine</a:t>
            </a:r>
          </a:p>
          <a:p>
            <a:pPr algn="ctr">
              <a:lnSpc>
                <a:spcPct val="80000"/>
              </a:lnSpc>
            </a:pPr>
            <a:r>
              <a:rPr lang="it-IT" sz="3600" dirty="0">
                <a:solidFill>
                  <a:schemeClr val="bg1"/>
                </a:solidFill>
              </a:rPr>
              <a:t>come pandemia</a:t>
            </a:r>
          </a:p>
        </p:txBody>
      </p:sp>
    </p:spTree>
    <p:extLst>
      <p:ext uri="{BB962C8B-B14F-4D97-AF65-F5344CB8AC3E}">
        <p14:creationId xmlns:p14="http://schemas.microsoft.com/office/powerpoint/2010/main" val="3523620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Schermata 2018-03-22 alle 18.45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078" y="-564441"/>
            <a:ext cx="11902231" cy="7978421"/>
          </a:xfrm>
          <a:prstGeom prst="rect">
            <a:avLst/>
          </a:prstGeom>
          <a:solidFill>
            <a:schemeClr val="tx1">
              <a:alpha val="2000"/>
            </a:schemeClr>
          </a:solidFill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E3E5205-3783-1445-A540-9AF1B3009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4" y="2245386"/>
            <a:ext cx="3855936" cy="10617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3600">
                <a:solidFill>
                  <a:schemeClr val="bg1"/>
                </a:solidFill>
                <a:highlight>
                  <a:srgbClr val="000000"/>
                </a:highlight>
              </a:rPr>
              <a:t> solitudine e malessere sociale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B8E280-B9A0-9A52-0480-779D1B13A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008" y="3374277"/>
            <a:ext cx="3855936" cy="10617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3600" dirty="0">
                <a:solidFill>
                  <a:schemeClr val="bg1"/>
                </a:solidFill>
              </a:rPr>
              <a:t> solitudine</a:t>
            </a:r>
          </a:p>
          <a:p>
            <a:pPr algn="ctr">
              <a:lnSpc>
                <a:spcPct val="80000"/>
              </a:lnSpc>
            </a:pPr>
            <a:r>
              <a:rPr lang="it-IT" sz="3600" dirty="0">
                <a:solidFill>
                  <a:schemeClr val="bg1"/>
                </a:solidFill>
              </a:rPr>
              <a:t>come pandemia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5BD99D9-721F-1F83-BB2B-173C7D0A3EA6}"/>
              </a:ext>
            </a:extLst>
          </p:cNvPr>
          <p:cNvSpPr txBox="1"/>
          <p:nvPr/>
        </p:nvSpPr>
        <p:spPr>
          <a:xfrm>
            <a:off x="2419881" y="4567582"/>
            <a:ext cx="4951763" cy="230832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it-IT" sz="2400" kern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olitudine</a:t>
            </a:r>
            <a:r>
              <a:rPr lang="it-IT" sz="24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 isolamento innescano problemi al confine corpo-mente: </a:t>
            </a:r>
            <a:r>
              <a:rPr lang="it-IT" sz="2400" kern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it-IT" sz="24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nsonnia, alterazioni immunitarie, patologie cardiache, alimentari e ovviamente ansia, depressione, dipendenze da alcol e sostanze</a:t>
            </a:r>
            <a:endParaRPr lang="it-I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945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Schermata 2018-03-22 alle 18.45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078" y="-564441"/>
            <a:ext cx="11902231" cy="7978421"/>
          </a:xfrm>
          <a:prstGeom prst="rect">
            <a:avLst/>
          </a:prstGeom>
          <a:solidFill>
            <a:schemeClr val="tx1">
              <a:alpha val="2000"/>
            </a:schemeClr>
          </a:solidFill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E3E5205-3783-1445-A540-9AF1B3009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4" y="2245386"/>
            <a:ext cx="3855936" cy="10617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3600">
                <a:solidFill>
                  <a:schemeClr val="bg1"/>
                </a:solidFill>
                <a:highlight>
                  <a:srgbClr val="000000"/>
                </a:highlight>
              </a:rPr>
              <a:t> solitudine e malessere sociale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B8E280-B9A0-9A52-0480-779D1B13A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008" y="3374277"/>
            <a:ext cx="3855936" cy="10617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3600" dirty="0">
                <a:solidFill>
                  <a:schemeClr val="bg1"/>
                </a:solidFill>
              </a:rPr>
              <a:t> solitudine</a:t>
            </a:r>
          </a:p>
          <a:p>
            <a:pPr algn="ctr">
              <a:lnSpc>
                <a:spcPct val="80000"/>
              </a:lnSpc>
            </a:pPr>
            <a:r>
              <a:rPr lang="it-IT" sz="3600" dirty="0">
                <a:solidFill>
                  <a:schemeClr val="bg1"/>
                </a:solidFill>
              </a:rPr>
              <a:t>come pandemia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5BD99D9-721F-1F83-BB2B-173C7D0A3EA6}"/>
              </a:ext>
            </a:extLst>
          </p:cNvPr>
          <p:cNvSpPr txBox="1"/>
          <p:nvPr/>
        </p:nvSpPr>
        <p:spPr>
          <a:xfrm>
            <a:off x="2419881" y="4567582"/>
            <a:ext cx="5143675" cy="230832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”Loneliness is as deadly as smoking 15 cigarettes a day and more lethal than consuming 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alcoholic drinks a day. Loneliness is more dangerous for health than obesity”               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Vivek Murthy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(surgeon general of the United States)</a:t>
            </a:r>
            <a:endParaRPr lang="it-IT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73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42245" y="-22578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hangingPunct="1">
              <a:lnSpc>
                <a:spcPct val="80000"/>
              </a:lnSpc>
            </a:pPr>
            <a:endParaRPr lang="en-GB" sz="8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4111573-E38B-5F41-ADA7-CC6125FFE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245" y="2338248"/>
            <a:ext cx="9186245" cy="2168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oggi, le nostre tecnologie,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le nostre capacità progettuali e organizzative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devono essere utilizzate per dare alle persone l'opportunità di vivere, e vivere sane,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prossimità</a:t>
            </a:r>
          </a:p>
          <a:p>
            <a:pPr lvl="0" algn="ctr" eaLnBrk="1" hangingPunct="1">
              <a:lnSpc>
                <a:spcPct val="80000"/>
              </a:lnSpc>
            </a:pPr>
            <a:endParaRPr lang="it-IT" sz="3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lang="it-IT" sz="1800" dirty="0">
              <a:solidFill>
                <a:prstClr val="white"/>
              </a:solidFill>
              <a:highlight>
                <a:srgbClr val="FF0000"/>
              </a:highligh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 eaLnBrk="1" hangingPunct="1">
              <a:lnSpc>
                <a:spcPct val="80000"/>
              </a:lnSpc>
            </a:pPr>
            <a:endParaRPr lang="it-IT" sz="3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</a:rPr>
              <a:t>  </a:t>
            </a: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</a:rPr>
              <a:t> ‘</a:t>
            </a:r>
          </a:p>
        </p:txBody>
      </p:sp>
    </p:spTree>
    <p:extLst>
      <p:ext uri="{BB962C8B-B14F-4D97-AF65-F5344CB8AC3E}">
        <p14:creationId xmlns:p14="http://schemas.microsoft.com/office/powerpoint/2010/main" val="246249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42245" y="-22578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hangingPunct="1">
              <a:lnSpc>
                <a:spcPct val="80000"/>
              </a:lnSpc>
            </a:pPr>
            <a:endParaRPr lang="en-GB" sz="8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4111573-E38B-5F41-ADA7-CC6125FFE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245" y="2338248"/>
            <a:ext cx="9186245" cy="2168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oggi, le nostre tecnologie,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le nostre capacità progettuali e organizzative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devono essere utilizzato per dare alle persone l'opportunità di vivere, e vivere sane,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prossimità</a:t>
            </a:r>
          </a:p>
          <a:p>
            <a:pPr lvl="0" algn="ctr" eaLnBrk="1" hangingPunct="1">
              <a:lnSpc>
                <a:spcPct val="80000"/>
              </a:lnSpc>
            </a:pPr>
            <a:endParaRPr lang="it-IT" sz="3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città sane 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devono essere anche 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città della prossimità  </a:t>
            </a:r>
            <a:endParaRPr lang="it-IT" sz="1800" dirty="0">
              <a:solidFill>
                <a:prstClr val="white"/>
              </a:solidFill>
              <a:highlight>
                <a:srgbClr val="FF0000"/>
              </a:highligh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 eaLnBrk="1" hangingPunct="1">
              <a:lnSpc>
                <a:spcPct val="80000"/>
              </a:lnSpc>
            </a:pPr>
            <a:endParaRPr lang="it-IT" sz="3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</a:rPr>
              <a:t>  </a:t>
            </a: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</a:rPr>
              <a:t> ‘</a:t>
            </a:r>
          </a:p>
        </p:txBody>
      </p:sp>
    </p:spTree>
    <p:extLst>
      <p:ext uri="{BB962C8B-B14F-4D97-AF65-F5344CB8AC3E}">
        <p14:creationId xmlns:p14="http://schemas.microsoft.com/office/powerpoint/2010/main" val="3002065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42245" y="0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A78F8E9-4394-BB85-692C-8A707E491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46" y="1970850"/>
            <a:ext cx="9172046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4800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it-IT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cosa possiamo imparare dal passato?</a:t>
            </a: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0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42245" y="0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6B82D6-3938-6E8F-5A37-CBE961895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836"/>
            <a:ext cx="9200444" cy="571788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A78F8E9-4394-BB85-692C-8A707E491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46" y="1970850"/>
            <a:ext cx="9172046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4800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it-IT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prossimità </a:t>
            </a:r>
            <a:r>
              <a:rPr lang="it-IT" sz="36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pre</a:t>
            </a:r>
            <a:r>
              <a:rPr lang="it-IT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-moderna</a:t>
            </a:r>
            <a:r>
              <a:rPr lang="it-IT" sz="3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D332246-8C91-E842-4BE7-316875FC1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822" y="6386717"/>
            <a:ext cx="6400800" cy="34671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highlight>
                  <a:srgbClr val="000000"/>
                </a:highlight>
              </a:rPr>
              <a:t>Ambrogio Lorenzetti, Allegoria del buon governo, Siena,1338 </a:t>
            </a:r>
          </a:p>
          <a:p>
            <a:pPr lvl="0" algn="ctr">
              <a:lnSpc>
                <a:spcPct val="80000"/>
              </a:lnSpc>
            </a:pPr>
            <a:endParaRPr lang="en-GB" sz="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1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en-GB" sz="32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en-GB" sz="32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en-GB" sz="3200" dirty="0">
                <a:solidFill>
                  <a:schemeClr val="bg1"/>
                </a:solidFill>
                <a:highlight>
                  <a:srgbClr val="000000"/>
                </a:highlight>
              </a:rPr>
              <a:t> ‘</a:t>
            </a:r>
          </a:p>
        </p:txBody>
      </p:sp>
    </p:spTree>
    <p:extLst>
      <p:ext uri="{BB962C8B-B14F-4D97-AF65-F5344CB8AC3E}">
        <p14:creationId xmlns:p14="http://schemas.microsoft.com/office/powerpoint/2010/main" val="2677146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42245" y="0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6B82D6-3938-6E8F-5A37-CBE961895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836"/>
            <a:ext cx="9200444" cy="571788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A78F8E9-4394-BB85-692C-8A707E491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46" y="1970850"/>
            <a:ext cx="9172046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4800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it-IT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prossimità </a:t>
            </a:r>
            <a:r>
              <a:rPr lang="it-IT" sz="36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pre</a:t>
            </a:r>
            <a:r>
              <a:rPr lang="it-IT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-moderna</a:t>
            </a:r>
            <a:r>
              <a:rPr lang="it-IT" sz="3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D332246-8C91-E842-4BE7-316875FC1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822" y="6386717"/>
            <a:ext cx="6400800" cy="34671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highlight>
                  <a:srgbClr val="000000"/>
                </a:highlight>
              </a:rPr>
              <a:t>Ambrogio Lorenzetti, Allegoria del buon governo, Siena,1338 </a:t>
            </a:r>
          </a:p>
          <a:p>
            <a:pPr lvl="0" algn="ctr">
              <a:lnSpc>
                <a:spcPct val="80000"/>
              </a:lnSpc>
            </a:pPr>
            <a:endParaRPr lang="en-GB" sz="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1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en-GB" sz="32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en-GB" sz="32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en-GB" sz="3200" dirty="0">
                <a:solidFill>
                  <a:schemeClr val="bg1"/>
                </a:solidFill>
                <a:highlight>
                  <a:srgbClr val="000000"/>
                </a:highlight>
              </a:rPr>
              <a:t> ‘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E866940-42B9-B8C0-AA48-271351C24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207647"/>
            <a:ext cx="5486400" cy="1269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</a:rPr>
              <a:t>le società </a:t>
            </a:r>
            <a:r>
              <a:rPr lang="it-IT" sz="3200" dirty="0" err="1">
                <a:solidFill>
                  <a:schemeClr val="bg1"/>
                </a:solidFill>
              </a:rPr>
              <a:t>pre</a:t>
            </a:r>
            <a:r>
              <a:rPr lang="it-IT" sz="3200" dirty="0">
                <a:solidFill>
                  <a:schemeClr val="bg1"/>
                </a:solidFill>
              </a:rPr>
              <a:t>-moderne</a:t>
            </a: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</a:rPr>
              <a:t>erano necessariamente</a:t>
            </a: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</a:rPr>
              <a:t>costruite sulla prossimità</a:t>
            </a:r>
          </a:p>
          <a:p>
            <a:pPr lvl="0" algn="ctr">
              <a:lnSpc>
                <a:spcPct val="80000"/>
              </a:lnSpc>
            </a:pPr>
            <a:endParaRPr lang="it-IT" sz="8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</a:rPr>
              <a:t> ‘</a:t>
            </a:r>
          </a:p>
        </p:txBody>
      </p:sp>
    </p:spTree>
    <p:extLst>
      <p:ext uri="{BB962C8B-B14F-4D97-AF65-F5344CB8AC3E}">
        <p14:creationId xmlns:p14="http://schemas.microsoft.com/office/powerpoint/2010/main" val="1278303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42245" y="0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6B82D6-3938-6E8F-5A37-CBE961895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836"/>
            <a:ext cx="9200444" cy="571788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229C5D7-7C51-84DF-2195-6E09E111B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822" y="3207649"/>
            <a:ext cx="6400800" cy="201749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r>
              <a:rPr lang="it-IT" sz="3600" dirty="0">
                <a:solidFill>
                  <a:schemeClr val="bg1"/>
                </a:solidFill>
                <a:highlight>
                  <a:srgbClr val="000000"/>
                </a:highlight>
              </a:rPr>
              <a:t>densità</a:t>
            </a: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it-IT" sz="3600" dirty="0">
                <a:solidFill>
                  <a:schemeClr val="bg1"/>
                </a:solidFill>
                <a:highlight>
                  <a:srgbClr val="000000"/>
                </a:highlight>
              </a:rPr>
              <a:t>diversità</a:t>
            </a: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it-IT" sz="3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it-IT" sz="3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it-IT" sz="3600" dirty="0">
                <a:solidFill>
                  <a:schemeClr val="bg1"/>
                </a:solidFill>
                <a:highlight>
                  <a:srgbClr val="000000"/>
                </a:highlight>
              </a:rPr>
              <a:t> ‘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7BD7260-A620-2D7F-036B-EE9EE2876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46" y="1970850"/>
            <a:ext cx="9172046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4800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it-IT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prossimità </a:t>
            </a:r>
            <a:r>
              <a:rPr lang="it-IT" sz="36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pre</a:t>
            </a:r>
            <a:r>
              <a:rPr lang="it-IT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-moderna</a:t>
            </a:r>
            <a:r>
              <a:rPr lang="it-IT" sz="3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77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9144000" cy="6977063"/>
          </a:xfrm>
          <a:solidFill>
            <a:schemeClr val="tx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lang="en-GB" sz="9600" b="1" dirty="0">
              <a:solidFill>
                <a:schemeClr val="tx1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3" name="Picture 2" descr="DSC075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7706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D59A5D1-AAD7-45B5-04C7-EC5619DB0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46" y="1970850"/>
            <a:ext cx="9172046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4800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it-IT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una nuova idea di prossimità </a:t>
            </a:r>
            <a:r>
              <a:rPr lang="it-IT" sz="3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26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-28222" y="-1"/>
            <a:ext cx="9200444" cy="6858001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50000"/>
              </a:lnSpc>
            </a:pPr>
            <a:endParaRPr lang="en-US" sz="40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it-IT" sz="7200"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it-IT" sz="54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sz="80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40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40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40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14111" y="5799669"/>
            <a:ext cx="9200444" cy="889000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70000"/>
              </a:lnSpc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Ezio Manzini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DESIS 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Network;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Politecnico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di Milano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5918199"/>
            <a:ext cx="928688" cy="928688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28046" y="1970850"/>
            <a:ext cx="9172046" cy="1906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4800" b="1" dirty="0">
                <a:solidFill>
                  <a:schemeClr val="bg1"/>
                </a:solidFill>
              </a:rPr>
              <a:t>città sane e prossimità</a:t>
            </a:r>
            <a:endParaRPr lang="it-IT" sz="2800" dirty="0">
              <a:solidFill>
                <a:schemeClr val="bg1"/>
              </a:solidFill>
            </a:endParaRPr>
          </a:p>
          <a:p>
            <a:pPr algn="ctr"/>
            <a:endParaRPr lang="it-IT" sz="2800" dirty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it-IT" sz="280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4694420-F25F-5843-BCFB-5719B4E738B4}"/>
              </a:ext>
            </a:extLst>
          </p:cNvPr>
          <p:cNvSpPr txBox="1">
            <a:spLocks/>
          </p:cNvSpPr>
          <p:nvPr/>
        </p:nvSpPr>
        <p:spPr>
          <a:xfrm>
            <a:off x="-56444" y="356659"/>
            <a:ext cx="9200444" cy="1046533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Bari, 21.09.2023</a:t>
            </a:r>
          </a:p>
        </p:txBody>
      </p:sp>
    </p:spTree>
    <p:extLst>
      <p:ext uri="{BB962C8B-B14F-4D97-AF65-F5344CB8AC3E}">
        <p14:creationId xmlns:p14="http://schemas.microsoft.com/office/powerpoint/2010/main" val="3976679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9144000" cy="6977063"/>
          </a:xfrm>
          <a:solidFill>
            <a:schemeClr val="tx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lang="en-GB" sz="9600" b="1" dirty="0">
              <a:solidFill>
                <a:schemeClr val="tx1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3" name="Picture 2" descr="DSC075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77063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168897F-B918-7C48-A446-7656369F9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" y="3032567"/>
            <a:ext cx="9015412" cy="71964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it-IT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una prossimità</a:t>
            </a:r>
            <a:r>
              <a:rPr lang="it-IT" sz="4000" b="1" dirty="0">
                <a:solidFill>
                  <a:schemeClr val="bg1"/>
                </a:solidFill>
                <a:highlight>
                  <a:srgbClr val="000000"/>
                </a:highlight>
              </a:rPr>
              <a:t> ibrida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D59A5D1-AAD7-45B5-04C7-EC5619DB0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46" y="1970850"/>
            <a:ext cx="9172046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4800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it-IT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una nuova idea di prossimità </a:t>
            </a:r>
            <a:r>
              <a:rPr lang="it-IT" sz="3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108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9144000" cy="6977063"/>
          </a:xfrm>
          <a:solidFill>
            <a:schemeClr val="tx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lang="en-GB" sz="9600" b="1" dirty="0">
              <a:solidFill>
                <a:schemeClr val="tx1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3" name="Picture 2" descr="DSC075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77063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168897F-B918-7C48-A446-7656369F9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" y="3032567"/>
            <a:ext cx="9015412" cy="71964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it-IT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una prossimità</a:t>
            </a:r>
            <a:r>
              <a:rPr lang="it-IT" sz="4000" b="1" dirty="0">
                <a:solidFill>
                  <a:schemeClr val="bg1"/>
                </a:solidFill>
                <a:highlight>
                  <a:srgbClr val="000000"/>
                </a:highlight>
              </a:rPr>
              <a:t> ibrida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D59A5D1-AAD7-45B5-04C7-EC5619DB0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46" y="1970850"/>
            <a:ext cx="9172046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4800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it-IT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una nuova idea di prossimità </a:t>
            </a:r>
            <a:r>
              <a:rPr lang="it-IT" sz="3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4145D7B-DC2B-2641-1042-EE5CF3F73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9" y="3825434"/>
            <a:ext cx="9015412" cy="71964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it-IT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una prossimità</a:t>
            </a:r>
            <a:r>
              <a:rPr lang="it-IT" sz="4000" b="1" dirty="0">
                <a:solidFill>
                  <a:schemeClr val="bg1"/>
                </a:solidFill>
                <a:highlight>
                  <a:srgbClr val="000000"/>
                </a:highlight>
              </a:rPr>
              <a:t> che va progettata</a:t>
            </a:r>
          </a:p>
        </p:txBody>
      </p:sp>
    </p:spTree>
    <p:extLst>
      <p:ext uri="{BB962C8B-B14F-4D97-AF65-F5344CB8AC3E}">
        <p14:creationId xmlns:p14="http://schemas.microsoft.com/office/powerpoint/2010/main" val="164880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63017" y="0"/>
            <a:ext cx="9228685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** icoy35498998-superilla160912203559-1473705504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458" y="0"/>
            <a:ext cx="13093896" cy="781948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9075B11-9E1F-654D-B557-72A4201A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1459" y="3142688"/>
            <a:ext cx="12489316" cy="391286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 b="1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C2163D2-898D-B84E-DAEF-AEAD847C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46" y="1970850"/>
            <a:ext cx="9172046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>
              <a:solidFill>
                <a:schemeClr val="bg1"/>
              </a:solidFill>
            </a:endParaRPr>
          </a:p>
          <a:p>
            <a:pPr algn="ctr"/>
            <a:r>
              <a:rPr lang="it-IT" sz="4800" b="1">
                <a:solidFill>
                  <a:schemeClr val="bg1"/>
                </a:solidFill>
              </a:rPr>
              <a:t>prossimità abitabile</a:t>
            </a:r>
            <a:r>
              <a:rPr lang="it-IT" sz="320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6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63017" y="0"/>
            <a:ext cx="9228685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** icoy35498998-superilla160912203559-1473705504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458" y="0"/>
            <a:ext cx="13093896" cy="781948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9075B11-9E1F-654D-B557-72A4201A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1459" y="3142688"/>
            <a:ext cx="12489316" cy="391286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 b="1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C2163D2-898D-B84E-DAEF-AEAD847C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46" y="1970850"/>
            <a:ext cx="9172046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>
              <a:solidFill>
                <a:schemeClr val="bg1"/>
              </a:solidFill>
            </a:endParaRPr>
          </a:p>
          <a:p>
            <a:pPr algn="ctr"/>
            <a:r>
              <a:rPr lang="it-IT" sz="4800" b="1">
                <a:solidFill>
                  <a:schemeClr val="bg1"/>
                </a:solidFill>
              </a:rPr>
              <a:t>prossimità abitabile</a:t>
            </a:r>
            <a:r>
              <a:rPr lang="it-IT" sz="320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87295A-22ED-1011-93AE-B2EB1F784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348" y="3207646"/>
            <a:ext cx="6400800" cy="201749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</a:rPr>
              <a:t>densa</a:t>
            </a:r>
          </a:p>
          <a:p>
            <a:pPr lvl="0" algn="ctr">
              <a:lnSpc>
                <a:spcPct val="80000"/>
              </a:lnSpc>
            </a:pPr>
            <a:endParaRPr lang="it-IT" sz="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</a:rPr>
              <a:t>diversificata</a:t>
            </a:r>
          </a:p>
          <a:p>
            <a:pPr lvl="0" algn="ctr">
              <a:lnSpc>
                <a:spcPct val="80000"/>
              </a:lnSpc>
            </a:pPr>
            <a:endParaRPr lang="it-IT" sz="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</a:rPr>
              <a:t> ‘</a:t>
            </a:r>
          </a:p>
        </p:txBody>
      </p:sp>
    </p:spTree>
    <p:extLst>
      <p:ext uri="{BB962C8B-B14F-4D97-AF65-F5344CB8AC3E}">
        <p14:creationId xmlns:p14="http://schemas.microsoft.com/office/powerpoint/2010/main" val="1737436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63017" y="0"/>
            <a:ext cx="9228685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** icoy35498998-superilla160912203559-1473705504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458" y="0"/>
            <a:ext cx="13093896" cy="781948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BCBD640-9F61-0546-A08C-5B8573CD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27" y="710378"/>
            <a:ext cx="5935870" cy="12864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it-IT" sz="4800" b="1">
                <a:solidFill>
                  <a:schemeClr val="bg1"/>
                </a:solidFill>
              </a:rPr>
              <a:t>prossimità</a:t>
            </a:r>
          </a:p>
          <a:p>
            <a:pPr>
              <a:lnSpc>
                <a:spcPct val="80000"/>
              </a:lnSpc>
            </a:pPr>
            <a:r>
              <a:rPr lang="it-IT" sz="4800" b="1">
                <a:solidFill>
                  <a:schemeClr val="bg1"/>
                </a:solidFill>
              </a:rPr>
              <a:t>abitabile </a:t>
            </a:r>
            <a:r>
              <a:rPr lang="it-IT" sz="4800">
                <a:solidFill>
                  <a:schemeClr val="bg1"/>
                </a:solidFill>
              </a:rPr>
              <a:t>/</a:t>
            </a:r>
            <a:r>
              <a:rPr lang="it-IT" sz="4800">
                <a:solidFill>
                  <a:schemeClr val="bg1"/>
                </a:solidFill>
                <a:highlight>
                  <a:srgbClr val="000000"/>
                </a:highlight>
              </a:rPr>
              <a:t>1</a:t>
            </a:r>
            <a:endParaRPr lang="it-IT" sz="400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>
              <a:lnSpc>
                <a:spcPct val="80000"/>
              </a:lnSpc>
            </a:pPr>
            <a:endParaRPr lang="it-IT" sz="48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9075B11-9E1F-654D-B557-72A4201A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1459" y="3142688"/>
            <a:ext cx="12489316" cy="3912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 b="1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83D68B-6988-1B48-911F-A1B97DF4E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560" y="3142687"/>
            <a:ext cx="8331200" cy="232574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</a:pPr>
            <a:r>
              <a:rPr lang="it-IT" sz="4000">
                <a:solidFill>
                  <a:schemeClr val="bg1"/>
                </a:solidFill>
              </a:rPr>
              <a:t>una società dove tutto ciò di cui</a:t>
            </a:r>
          </a:p>
          <a:p>
            <a:pPr lvl="0">
              <a:lnSpc>
                <a:spcPct val="80000"/>
              </a:lnSpc>
            </a:pPr>
            <a:r>
              <a:rPr lang="it-IT" sz="4000">
                <a:solidFill>
                  <a:schemeClr val="bg1"/>
                </a:solidFill>
              </a:rPr>
              <a:t>si ha bisogno nella vita di tutti</a:t>
            </a:r>
          </a:p>
          <a:p>
            <a:pPr lvl="0">
              <a:lnSpc>
                <a:spcPct val="80000"/>
              </a:lnSpc>
            </a:pPr>
            <a:r>
              <a:rPr lang="it-IT" sz="4000">
                <a:solidFill>
                  <a:schemeClr val="bg1"/>
                </a:solidFill>
              </a:rPr>
              <a:t>i giorni è a pochi minuti a piedi</a:t>
            </a:r>
          </a:p>
          <a:p>
            <a:pPr lvl="0">
              <a:lnSpc>
                <a:spcPct val="80000"/>
              </a:lnSpc>
            </a:pPr>
            <a:r>
              <a:rPr lang="it-IT" sz="4000">
                <a:solidFill>
                  <a:schemeClr val="bg1"/>
                </a:solidFill>
              </a:rPr>
              <a:t>da dove si è. </a:t>
            </a:r>
          </a:p>
          <a:p>
            <a:pPr lvl="0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92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63017" y="0"/>
            <a:ext cx="9228685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** icoy35498998-superilla160912203559-1473705504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458" y="0"/>
            <a:ext cx="13093896" cy="781948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9075B11-9E1F-654D-B557-72A4201A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1459" y="3142688"/>
            <a:ext cx="12489316" cy="3912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 b="1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83D68B-6988-1B48-911F-A1B97DF4E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560" y="3142687"/>
            <a:ext cx="8331200" cy="232574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</a:pPr>
            <a:r>
              <a:rPr lang="it-IT" sz="4000">
                <a:solidFill>
                  <a:schemeClr val="bg1"/>
                </a:solidFill>
              </a:rPr>
              <a:t>una società dove tutto ciò di cui</a:t>
            </a:r>
          </a:p>
          <a:p>
            <a:pPr lvl="0">
              <a:lnSpc>
                <a:spcPct val="80000"/>
              </a:lnSpc>
            </a:pPr>
            <a:r>
              <a:rPr lang="it-IT" sz="4000">
                <a:solidFill>
                  <a:schemeClr val="bg1"/>
                </a:solidFill>
              </a:rPr>
              <a:t>si ha bisogno nella vita di tutti</a:t>
            </a:r>
          </a:p>
          <a:p>
            <a:pPr lvl="0">
              <a:lnSpc>
                <a:spcPct val="80000"/>
              </a:lnSpc>
            </a:pPr>
            <a:r>
              <a:rPr lang="it-IT" sz="4000">
                <a:solidFill>
                  <a:schemeClr val="bg1"/>
                </a:solidFill>
              </a:rPr>
              <a:t>i giorni è a pochi minuti a piedi</a:t>
            </a:r>
          </a:p>
          <a:p>
            <a:pPr lvl="0">
              <a:lnSpc>
                <a:spcPct val="80000"/>
              </a:lnSpc>
            </a:pPr>
            <a:r>
              <a:rPr lang="it-IT" sz="4000">
                <a:solidFill>
                  <a:schemeClr val="bg1"/>
                </a:solidFill>
              </a:rPr>
              <a:t>da dove si è. </a:t>
            </a:r>
          </a:p>
          <a:p>
            <a:pPr lvl="0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6D2C03A-B90E-0344-B500-CB6DFF6D8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238" y="4953356"/>
            <a:ext cx="5110049" cy="14573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 b="1">
              <a:solidFill>
                <a:srgbClr val="FFFFFF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>
              <a:solidFill>
                <a:srgbClr val="FFFFFF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2800">
                <a:solidFill>
                  <a:schemeClr val="bg1"/>
                </a:solidFill>
              </a:rPr>
              <a:t>prossimità come meno traffico, meno CO2, meno stress, più tempo e opportunità</a:t>
            </a:r>
            <a:endParaRPr lang="it-IT" sz="4000" b="1">
              <a:solidFill>
                <a:schemeClr val="bg1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516CAE8-83CB-4924-87F4-A308CCC3F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27" y="710378"/>
            <a:ext cx="5935870" cy="12864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it-IT" sz="4800" b="1">
                <a:solidFill>
                  <a:schemeClr val="bg1"/>
                </a:solidFill>
              </a:rPr>
              <a:t>prossimità</a:t>
            </a:r>
          </a:p>
          <a:p>
            <a:pPr>
              <a:lnSpc>
                <a:spcPct val="80000"/>
              </a:lnSpc>
            </a:pPr>
            <a:r>
              <a:rPr lang="it-IT" sz="4800" b="1">
                <a:solidFill>
                  <a:schemeClr val="bg1"/>
                </a:solidFill>
              </a:rPr>
              <a:t>abitabile </a:t>
            </a:r>
            <a:r>
              <a:rPr lang="it-IT" sz="4800">
                <a:solidFill>
                  <a:schemeClr val="bg1"/>
                </a:solidFill>
              </a:rPr>
              <a:t>/</a:t>
            </a:r>
            <a:r>
              <a:rPr lang="it-IT" sz="4800">
                <a:solidFill>
                  <a:schemeClr val="bg1"/>
                </a:solidFill>
                <a:highlight>
                  <a:srgbClr val="000000"/>
                </a:highlight>
              </a:rPr>
              <a:t>1</a:t>
            </a:r>
            <a:endParaRPr lang="it-IT" sz="400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>
              <a:lnSpc>
                <a:spcPct val="80000"/>
              </a:lnSpc>
            </a:pPr>
            <a:endParaRPr lang="it-IT" sz="4800" b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64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63017" y="0"/>
            <a:ext cx="9228685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** icoy35498998-superilla160912203559-1473705504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458" y="0"/>
            <a:ext cx="13093896" cy="781948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9075B11-9E1F-654D-B557-72A4201A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1459" y="3142688"/>
            <a:ext cx="12489316" cy="3912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 b="1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83D68B-6988-1B48-911F-A1B97DF4E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560" y="3142687"/>
            <a:ext cx="8331200" cy="232574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</a:pPr>
            <a:r>
              <a:rPr lang="it-IT" sz="4000">
                <a:solidFill>
                  <a:schemeClr val="bg1"/>
                </a:solidFill>
              </a:rPr>
              <a:t>una società dove è possibile</a:t>
            </a:r>
          </a:p>
          <a:p>
            <a:pPr lvl="0">
              <a:lnSpc>
                <a:spcPct val="80000"/>
              </a:lnSpc>
            </a:pPr>
            <a:r>
              <a:rPr lang="it-IT" sz="4000">
                <a:solidFill>
                  <a:schemeClr val="bg1"/>
                </a:solidFill>
              </a:rPr>
              <a:t>e probabile che le persone</a:t>
            </a:r>
          </a:p>
          <a:p>
            <a:pPr lvl="0">
              <a:lnSpc>
                <a:spcPct val="80000"/>
              </a:lnSpc>
            </a:pPr>
            <a:r>
              <a:rPr lang="it-IT" sz="4000">
                <a:solidFill>
                  <a:schemeClr val="bg1"/>
                </a:solidFill>
              </a:rPr>
              <a:t>si incontrino, inizino conversazioni, decidano di progettare qualcosa insieme.</a:t>
            </a:r>
          </a:p>
          <a:p>
            <a:pPr lvl="0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7EA7ACE-C916-6848-6E9F-092F5C9C8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27" y="710378"/>
            <a:ext cx="5935870" cy="12864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it-IT" sz="4800" b="1">
                <a:solidFill>
                  <a:schemeClr val="bg1"/>
                </a:solidFill>
              </a:rPr>
              <a:t>prossimità</a:t>
            </a:r>
          </a:p>
          <a:p>
            <a:pPr>
              <a:lnSpc>
                <a:spcPct val="80000"/>
              </a:lnSpc>
            </a:pPr>
            <a:r>
              <a:rPr lang="it-IT" sz="4800" b="1">
                <a:solidFill>
                  <a:schemeClr val="bg1"/>
                </a:solidFill>
              </a:rPr>
              <a:t>abitabile </a:t>
            </a:r>
            <a:r>
              <a:rPr lang="it-IT" sz="4800">
                <a:solidFill>
                  <a:schemeClr val="bg1"/>
                </a:solidFill>
              </a:rPr>
              <a:t>/</a:t>
            </a:r>
            <a:r>
              <a:rPr lang="it-IT" sz="4800">
                <a:solidFill>
                  <a:schemeClr val="bg1"/>
                </a:solidFill>
                <a:highlight>
                  <a:srgbClr val="000000"/>
                </a:highlight>
              </a:rPr>
              <a:t>2</a:t>
            </a:r>
            <a:endParaRPr lang="it-IT" sz="400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>
              <a:lnSpc>
                <a:spcPct val="80000"/>
              </a:lnSpc>
            </a:pPr>
            <a:endParaRPr lang="it-IT" sz="4800" b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62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63017" y="0"/>
            <a:ext cx="9228685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** icoy35498998-superilla160912203559-1473705504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458" y="0"/>
            <a:ext cx="13093896" cy="781948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9075B11-9E1F-654D-B557-72A4201A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1459" y="3142688"/>
            <a:ext cx="12489316" cy="3912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 b="1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83D68B-6988-1B48-911F-A1B97DF4E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560" y="3142687"/>
            <a:ext cx="8331200" cy="232574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</a:pPr>
            <a:r>
              <a:rPr lang="it-IT" sz="4000">
                <a:solidFill>
                  <a:schemeClr val="bg1"/>
                </a:solidFill>
              </a:rPr>
              <a:t>una società dove è possibile</a:t>
            </a:r>
          </a:p>
          <a:p>
            <a:pPr lvl="0">
              <a:lnSpc>
                <a:spcPct val="80000"/>
              </a:lnSpc>
            </a:pPr>
            <a:r>
              <a:rPr lang="it-IT" sz="4000">
                <a:solidFill>
                  <a:schemeClr val="bg1"/>
                </a:solidFill>
              </a:rPr>
              <a:t>e probabile che le persone</a:t>
            </a:r>
          </a:p>
          <a:p>
            <a:pPr lvl="0">
              <a:lnSpc>
                <a:spcPct val="80000"/>
              </a:lnSpc>
            </a:pPr>
            <a:r>
              <a:rPr lang="it-IT" sz="4000">
                <a:solidFill>
                  <a:schemeClr val="bg1"/>
                </a:solidFill>
              </a:rPr>
              <a:t>si incontrino, inizino conversazioni, decidano di progettare qualcosa insieme.</a:t>
            </a:r>
          </a:p>
          <a:p>
            <a:pPr lvl="0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6D2C03A-B90E-0344-B500-CB6DFF6D8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6962" y="5468430"/>
            <a:ext cx="5279534" cy="12513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 b="1">
              <a:solidFill>
                <a:srgbClr val="FFFFFF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2800">
                <a:solidFill>
                  <a:schemeClr val="bg1"/>
                </a:solidFill>
              </a:rPr>
              <a:t>prossimità come più empatia, più socialità, più integrazione sociale, più senso di vicinanza</a:t>
            </a:r>
            <a:endParaRPr lang="it-IT" sz="4000" b="1">
              <a:solidFill>
                <a:schemeClr val="bg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2EF057D-51D7-4649-270C-5303DA28D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27" y="710378"/>
            <a:ext cx="5935870" cy="12864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it-IT" sz="4800" b="1">
                <a:solidFill>
                  <a:schemeClr val="bg1"/>
                </a:solidFill>
              </a:rPr>
              <a:t>prossimità</a:t>
            </a:r>
          </a:p>
          <a:p>
            <a:pPr>
              <a:lnSpc>
                <a:spcPct val="80000"/>
              </a:lnSpc>
            </a:pPr>
            <a:r>
              <a:rPr lang="it-IT" sz="4800" b="1">
                <a:solidFill>
                  <a:schemeClr val="bg1"/>
                </a:solidFill>
              </a:rPr>
              <a:t>abitabile </a:t>
            </a:r>
            <a:r>
              <a:rPr lang="it-IT" sz="4800">
                <a:solidFill>
                  <a:schemeClr val="bg1"/>
                </a:solidFill>
              </a:rPr>
              <a:t>/</a:t>
            </a:r>
            <a:r>
              <a:rPr lang="it-IT" sz="4800">
                <a:solidFill>
                  <a:schemeClr val="bg1"/>
                </a:solidFill>
                <a:highlight>
                  <a:srgbClr val="000000"/>
                </a:highlight>
              </a:rPr>
              <a:t>2</a:t>
            </a:r>
            <a:endParaRPr lang="it-IT" sz="400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>
              <a:lnSpc>
                <a:spcPct val="80000"/>
              </a:lnSpc>
            </a:pPr>
            <a:endParaRPr lang="it-IT" sz="4800" b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27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63017" y="0"/>
            <a:ext cx="9228685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** icoy35498998-superilla160912203559-1473705504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458" y="0"/>
            <a:ext cx="13093896" cy="781948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9075B11-9E1F-654D-B557-72A4201A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1459" y="3142688"/>
            <a:ext cx="12489316" cy="391286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 b="1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C2163D2-898D-B84E-DAEF-AEAD847C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46" y="1970850"/>
            <a:ext cx="9172046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>
              <a:solidFill>
                <a:schemeClr val="bg1"/>
              </a:solidFill>
            </a:endParaRPr>
          </a:p>
          <a:p>
            <a:pPr algn="ctr"/>
            <a:r>
              <a:rPr lang="it-IT" sz="4800" b="1">
                <a:solidFill>
                  <a:schemeClr val="bg1"/>
                </a:solidFill>
              </a:rPr>
              <a:t>prossimità abitabile</a:t>
            </a:r>
            <a:r>
              <a:rPr lang="it-IT" sz="320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A06C011-3F32-48C1-5036-8151D6C9B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756" y="3120915"/>
            <a:ext cx="5689599" cy="20042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3600" b="1" dirty="0">
                <a:solidFill>
                  <a:schemeClr val="bg1"/>
                </a:solidFill>
              </a:rPr>
              <a:t>che implicazioni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</a:rPr>
              <a:t>per la salute?</a:t>
            </a:r>
          </a:p>
        </p:txBody>
      </p:sp>
    </p:spTree>
    <p:extLst>
      <p:ext uri="{BB962C8B-B14F-4D97-AF65-F5344CB8AC3E}">
        <p14:creationId xmlns:p14="http://schemas.microsoft.com/office/powerpoint/2010/main" val="3841538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63017" y="0"/>
            <a:ext cx="9228685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** icoy35498998-superilla160912203559-1473705504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458" y="0"/>
            <a:ext cx="13093896" cy="781948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9075B11-9E1F-654D-B557-72A4201A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1459" y="3142688"/>
            <a:ext cx="12489316" cy="391286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 b="1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C2163D2-898D-B84E-DAEF-AEAD847C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46" y="1970850"/>
            <a:ext cx="9172046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>
              <a:solidFill>
                <a:schemeClr val="bg1"/>
              </a:solidFill>
            </a:endParaRPr>
          </a:p>
          <a:p>
            <a:pPr algn="ctr"/>
            <a:r>
              <a:rPr lang="it-IT" sz="4800" b="1">
                <a:solidFill>
                  <a:schemeClr val="bg1"/>
                </a:solidFill>
              </a:rPr>
              <a:t>prossimità abitabile</a:t>
            </a:r>
            <a:r>
              <a:rPr lang="it-IT" sz="320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>
              <a:solidFill>
                <a:schemeClr val="bg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052EF72-7399-1FB2-EC34-37797257E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756" y="3120915"/>
            <a:ext cx="5689599" cy="20042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3600" b="1" dirty="0">
                <a:solidFill>
                  <a:schemeClr val="bg1"/>
                </a:solidFill>
              </a:rPr>
              <a:t>che implicazioni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</a:rPr>
              <a:t>per la salute?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802D7A4-7CF4-E1C1-9DB6-85B08D2ED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4718180"/>
            <a:ext cx="4331920" cy="6331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2800" b="1" dirty="0">
                <a:solidFill>
                  <a:schemeClr val="bg1"/>
                </a:solidFill>
              </a:rPr>
              <a:t>meno inquinamento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26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42245" y="0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4542F4-A96B-0928-5BEA-DDB9A0D5D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9744" y="805092"/>
            <a:ext cx="11329397" cy="524781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AD74E69-4EB7-A752-6C85-52A149895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245" y="5964304"/>
            <a:ext cx="9172046" cy="10617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algn="ctr">
              <a:lnSpc>
                <a:spcPct val="70000"/>
              </a:lnSpc>
            </a:pP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D886AA1-66C8-117D-B2F2-75A9FB05D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7326" y="810222"/>
            <a:ext cx="3932903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en-GB" sz="3200" b="1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algn="ctr">
              <a:lnSpc>
                <a:spcPct val="70000"/>
              </a:lnSpc>
            </a:pPr>
            <a:r>
              <a:rPr lang="en-GB" sz="3200" b="1" dirty="0">
                <a:solidFill>
                  <a:schemeClr val="bg1"/>
                </a:solidFill>
                <a:highlight>
                  <a:srgbClr val="000000"/>
                </a:highlight>
              </a:rPr>
              <a:t>la </a:t>
            </a:r>
            <a:r>
              <a:rPr lang="en-GB" sz="32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ville</a:t>
            </a:r>
            <a:r>
              <a:rPr lang="en-GB" sz="3200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radieuse</a:t>
            </a: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20DEC0-C7E6-2D1F-A666-42A854AFC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245" y="5983759"/>
            <a:ext cx="9200444" cy="57300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en-GB" sz="1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algn="ctr">
              <a:lnSpc>
                <a:spcPct val="70000"/>
              </a:lnSpc>
            </a:pPr>
            <a:r>
              <a:rPr lang="en-GB" sz="2000" dirty="0">
                <a:solidFill>
                  <a:schemeClr val="bg1"/>
                </a:solidFill>
                <a:highlight>
                  <a:srgbClr val="000000"/>
                </a:highlight>
              </a:rPr>
              <a:t>Le Corbusier, 1930</a:t>
            </a:r>
          </a:p>
        </p:txBody>
      </p:sp>
    </p:spTree>
    <p:extLst>
      <p:ext uri="{BB962C8B-B14F-4D97-AF65-F5344CB8AC3E}">
        <p14:creationId xmlns:p14="http://schemas.microsoft.com/office/powerpoint/2010/main" val="74115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63017" y="0"/>
            <a:ext cx="9228685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** icoy35498998-superilla160912203559-1473705504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458" y="0"/>
            <a:ext cx="13093896" cy="781948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9075B11-9E1F-654D-B557-72A4201A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1459" y="3142688"/>
            <a:ext cx="12489316" cy="391286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 b="1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C2163D2-898D-B84E-DAEF-AEAD847C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46" y="1970850"/>
            <a:ext cx="9172046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>
              <a:solidFill>
                <a:schemeClr val="bg1"/>
              </a:solidFill>
            </a:endParaRPr>
          </a:p>
          <a:p>
            <a:pPr algn="ctr"/>
            <a:r>
              <a:rPr lang="it-IT" sz="4800" b="1">
                <a:solidFill>
                  <a:schemeClr val="bg1"/>
                </a:solidFill>
              </a:rPr>
              <a:t>prossimità abitabile</a:t>
            </a:r>
            <a:r>
              <a:rPr lang="it-IT" sz="320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>
              <a:solidFill>
                <a:schemeClr val="bg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052EF72-7399-1FB2-EC34-37797257E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756" y="3120915"/>
            <a:ext cx="5689599" cy="20042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3600" b="1" dirty="0">
                <a:solidFill>
                  <a:schemeClr val="bg1"/>
                </a:solidFill>
              </a:rPr>
              <a:t>che implicazioni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</a:rPr>
              <a:t>per la salute?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802D7A4-7CF4-E1C1-9DB6-85B08D2ED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4718180"/>
            <a:ext cx="4331920" cy="6331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2800" b="1" dirty="0">
                <a:solidFill>
                  <a:schemeClr val="bg1"/>
                </a:solidFill>
              </a:rPr>
              <a:t>meno inquinamento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BECB5DC-5210-79BB-708B-F28AD5D4F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5417250"/>
            <a:ext cx="4331920" cy="6331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2800" b="1" dirty="0">
                <a:solidFill>
                  <a:schemeClr val="bg1"/>
                </a:solidFill>
              </a:rPr>
              <a:t>più servizi territoriali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49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63017" y="0"/>
            <a:ext cx="9228685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** icoy35498998-superilla160912203559-1473705504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458" y="0"/>
            <a:ext cx="13093896" cy="781948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9075B11-9E1F-654D-B557-72A4201A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1459" y="3142688"/>
            <a:ext cx="12489316" cy="391286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 b="1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C2163D2-898D-B84E-DAEF-AEAD847C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46" y="1970850"/>
            <a:ext cx="9172046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>
              <a:solidFill>
                <a:schemeClr val="bg1"/>
              </a:solidFill>
            </a:endParaRPr>
          </a:p>
          <a:p>
            <a:pPr algn="ctr"/>
            <a:r>
              <a:rPr lang="it-IT" sz="4800" b="1">
                <a:solidFill>
                  <a:schemeClr val="bg1"/>
                </a:solidFill>
              </a:rPr>
              <a:t>prossimità abitabile</a:t>
            </a:r>
            <a:r>
              <a:rPr lang="it-IT" sz="320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>
              <a:solidFill>
                <a:schemeClr val="bg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052EF72-7399-1FB2-EC34-37797257E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756" y="3120915"/>
            <a:ext cx="5689599" cy="20042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3600" b="1" dirty="0">
                <a:solidFill>
                  <a:schemeClr val="bg1"/>
                </a:solidFill>
              </a:rPr>
              <a:t>che implicazioni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</a:rPr>
              <a:t>per la salute?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802D7A4-7CF4-E1C1-9DB6-85B08D2ED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4718180"/>
            <a:ext cx="4331920" cy="6331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2800" b="1" dirty="0">
                <a:solidFill>
                  <a:schemeClr val="bg1"/>
                </a:solidFill>
              </a:rPr>
              <a:t>meno inquinamento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BECB5DC-5210-79BB-708B-F28AD5D4F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5417250"/>
            <a:ext cx="4331920" cy="6331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2800" b="1" dirty="0">
                <a:solidFill>
                  <a:schemeClr val="bg1"/>
                </a:solidFill>
              </a:rPr>
              <a:t>più servizi territoriali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BB1BD010-C54C-912F-8D27-A25523362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095" y="6122705"/>
            <a:ext cx="4331920" cy="6331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2800" b="1" dirty="0">
                <a:solidFill>
                  <a:schemeClr val="bg1"/>
                </a:solidFill>
              </a:rPr>
              <a:t>più socialità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22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63017" y="0"/>
            <a:ext cx="9228685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** icoy35498998-superilla160912203559-1473705504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458" y="0"/>
            <a:ext cx="13093896" cy="781948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9075B11-9E1F-654D-B557-72A4201A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1459" y="3142688"/>
            <a:ext cx="12489316" cy="391286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 b="1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C2163D2-898D-B84E-DAEF-AEAD847C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46" y="1970850"/>
            <a:ext cx="9172046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>
              <a:solidFill>
                <a:schemeClr val="bg1"/>
              </a:solidFill>
            </a:endParaRPr>
          </a:p>
          <a:p>
            <a:pPr algn="ctr"/>
            <a:r>
              <a:rPr lang="it-IT" sz="4800" b="1">
                <a:solidFill>
                  <a:schemeClr val="bg1"/>
                </a:solidFill>
              </a:rPr>
              <a:t>prossimità abitabile</a:t>
            </a:r>
            <a:r>
              <a:rPr lang="it-IT" sz="320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>
              <a:solidFill>
                <a:schemeClr val="bg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804D980-49E0-D7D3-F531-0D2ECA093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060" y="3120915"/>
            <a:ext cx="3602939" cy="224130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3600" b="1" dirty="0">
                <a:solidFill>
                  <a:schemeClr val="bg1"/>
                </a:solidFill>
              </a:rPr>
              <a:t>come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</a:rPr>
              <a:t>si progetta?</a:t>
            </a:r>
          </a:p>
        </p:txBody>
      </p:sp>
    </p:spTree>
    <p:extLst>
      <p:ext uri="{BB962C8B-B14F-4D97-AF65-F5344CB8AC3E}">
        <p14:creationId xmlns:p14="http://schemas.microsoft.com/office/powerpoint/2010/main" val="1742980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63017" y="0"/>
            <a:ext cx="9228685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** icoy35498998-superilla160912203559-1473705504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458" y="0"/>
            <a:ext cx="13093896" cy="781948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9075B11-9E1F-654D-B557-72A4201A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1459" y="3142688"/>
            <a:ext cx="12489316" cy="391286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 b="1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000">
              <a:solidFill>
                <a:srgbClr val="FFFFFF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C2163D2-898D-B84E-DAEF-AEAD847C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46" y="1970850"/>
            <a:ext cx="9172046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>
              <a:solidFill>
                <a:schemeClr val="bg1"/>
              </a:solidFill>
            </a:endParaRPr>
          </a:p>
          <a:p>
            <a:pPr algn="ctr"/>
            <a:r>
              <a:rPr lang="it-IT" sz="4800" b="1">
                <a:solidFill>
                  <a:schemeClr val="bg1"/>
                </a:solidFill>
              </a:rPr>
              <a:t>prossimità abitabile</a:t>
            </a:r>
            <a:r>
              <a:rPr lang="it-IT" sz="320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>
              <a:solidFill>
                <a:schemeClr val="bg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B107CA5-5ADB-6BE5-0D97-1E325876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060" y="3120915"/>
            <a:ext cx="3602939" cy="224130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3600" b="1" dirty="0">
                <a:solidFill>
                  <a:schemeClr val="bg1"/>
                </a:solidFill>
              </a:rPr>
              <a:t>come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</a:rPr>
              <a:t>si progetta?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5FCB4D8-2F7F-8257-55E6-6D1ED760F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5010849"/>
            <a:ext cx="4331920" cy="6331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2800" b="1" dirty="0">
                <a:solidFill>
                  <a:schemeClr val="bg1"/>
                </a:solidFill>
                <a:highlight>
                  <a:srgbClr val="000000"/>
                </a:highlight>
              </a:rPr>
              <a:t>livello urbano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000000"/>
                </a:highlight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B1EEFFF-48E4-889C-B5C8-74EADA599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095" y="5784038"/>
            <a:ext cx="4331920" cy="6331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2800" b="1" dirty="0">
                <a:solidFill>
                  <a:schemeClr val="bg1"/>
                </a:solidFill>
                <a:highlight>
                  <a:srgbClr val="000000"/>
                </a:highlight>
              </a:rPr>
              <a:t>livello molecolare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000000"/>
                </a:highlight>
              </a:rPr>
              <a:t> </a:t>
            </a:r>
          </a:p>
          <a:p>
            <a:pPr algn="ctr">
              <a:lnSpc>
                <a:spcPct val="70000"/>
              </a:lnSpc>
            </a:pPr>
            <a:endParaRPr lang="it-IT" sz="44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58790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7182555" y="4416775"/>
            <a:ext cx="1640585" cy="366890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164745" y="6572952"/>
            <a:ext cx="1640585" cy="366890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013221" y="4628445"/>
            <a:ext cx="459145" cy="2229556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664220" y="4625623"/>
            <a:ext cx="301091" cy="207433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2323172"/>
            <a:ext cx="9144000" cy="2387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it-IT" sz="4800" dirty="0">
                <a:solidFill>
                  <a:srgbClr val="FFFFFF"/>
                </a:solidFill>
              </a:rPr>
              <a:t>urbano</a:t>
            </a:r>
          </a:p>
          <a:p>
            <a:pPr algn="ctr">
              <a:lnSpc>
                <a:spcPct val="70000"/>
              </a:lnSpc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it-IT" sz="3600" dirty="0">
                <a:solidFill>
                  <a:srgbClr val="FFFFFF"/>
                </a:solidFill>
              </a:rPr>
              <a:t>  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033912" y="1251154"/>
            <a:ext cx="1075561" cy="8963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 dirty="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</a:pPr>
            <a:endParaRPr lang="it-IT" sz="800" b="1" dirty="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it-IT" sz="60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208B354-7FB6-4373-2521-328F91362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0008" y="2404840"/>
            <a:ext cx="3185570" cy="13616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altLang="ja-JP" sz="2000" dirty="0">
                <a:solidFill>
                  <a:srgbClr val="FFFFFF"/>
                </a:solidFill>
                <a:cs typeface="Arial" charset="0"/>
              </a:rPr>
              <a:t>progettare per</a:t>
            </a:r>
          </a:p>
          <a:p>
            <a:pPr algn="ctr" eaLnBrk="1" hangingPunct="1">
              <a:defRPr/>
            </a:pPr>
            <a:r>
              <a:rPr lang="it-IT" altLang="ja-JP" sz="2000" dirty="0">
                <a:solidFill>
                  <a:srgbClr val="FFFFFF"/>
                </a:solidFill>
                <a:cs typeface="Arial" charset="0"/>
              </a:rPr>
              <a:t> stimolare e supportare politiche di intervento sulla città nel suo insieme</a:t>
            </a:r>
          </a:p>
        </p:txBody>
      </p:sp>
    </p:spTree>
    <p:extLst>
      <p:ext uri="{BB962C8B-B14F-4D97-AF65-F5344CB8AC3E}">
        <p14:creationId xmlns:p14="http://schemas.microsoft.com/office/powerpoint/2010/main" val="3217870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407" y="-16936"/>
            <a:ext cx="9323407" cy="528743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14111" y="5282800"/>
            <a:ext cx="9199386" cy="1678388"/>
          </a:xfrm>
          <a:prstGeom prst="rect">
            <a:avLst/>
          </a:prstGeom>
          <a:solidFill>
            <a:schemeClr val="tx1">
              <a:alpha val="18000"/>
            </a:schemeClr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en-GB" sz="4000" dirty="0">
                <a:solidFill>
                  <a:srgbClr val="FFFFFF"/>
                </a:solidFill>
              </a:rPr>
              <a:t>Barcelona’s Mayor</a:t>
            </a:r>
          </a:p>
          <a:p>
            <a:pPr algn="ctr">
              <a:lnSpc>
                <a:spcPct val="80000"/>
              </a:lnSpc>
              <a:defRPr/>
            </a:pPr>
            <a:r>
              <a:rPr lang="en-GB" sz="4000" dirty="0">
                <a:solidFill>
                  <a:srgbClr val="FFFFFF"/>
                </a:solidFill>
              </a:rPr>
              <a:t>Ada </a:t>
            </a:r>
            <a:r>
              <a:rPr lang="en-GB" sz="4000" dirty="0" err="1">
                <a:solidFill>
                  <a:srgbClr val="FFFFFF"/>
                </a:solidFill>
              </a:rPr>
              <a:t>Colau</a:t>
            </a:r>
            <a:endParaRPr lang="it-IT" sz="40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defRPr/>
            </a:pPr>
            <a:br>
              <a:rPr lang="en-GB" sz="4800" dirty="0">
                <a:solidFill>
                  <a:srgbClr val="FFFFFF"/>
                </a:solidFill>
              </a:rPr>
            </a:b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0E2C04E-EDA2-FF42-A536-2C080B8C4963}"/>
              </a:ext>
            </a:extLst>
          </p:cNvPr>
          <p:cNvSpPr/>
          <p:nvPr/>
        </p:nvSpPr>
        <p:spPr>
          <a:xfrm>
            <a:off x="168054" y="848477"/>
            <a:ext cx="3146646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lang="it-IT" sz="4000" b="1" i="1" dirty="0">
                <a:solidFill>
                  <a:srgbClr val="FFFFFF"/>
                </a:solidFill>
                <a:latin typeface="Arial"/>
                <a:cs typeface="Arial"/>
              </a:rPr>
              <a:t>Superilles</a:t>
            </a:r>
            <a:r>
              <a:rPr lang="it-IT" sz="4000" b="1" dirty="0">
                <a:solidFill>
                  <a:srgbClr val="FFFFFF"/>
                </a:solidFill>
                <a:latin typeface="Arial"/>
                <a:cs typeface="Arial"/>
              </a:rPr>
              <a:t>”</a:t>
            </a:r>
            <a:endParaRPr lang="it-IT" sz="8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GB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3AA6FFD-D186-3448-8513-725138DDF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99" y="1557867"/>
            <a:ext cx="2717801" cy="41136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sz="3200" dirty="0">
                <a:solidFill>
                  <a:srgbClr val="FFFFFF"/>
                </a:solidFill>
              </a:rPr>
              <a:t>superblocks</a:t>
            </a:r>
            <a:endParaRPr lang="it-IT" sz="32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</a:pPr>
            <a:endParaRPr lang="en-GB" sz="4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40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-1" y="-100272"/>
            <a:ext cx="9169401" cy="6977063"/>
          </a:xfrm>
          <a:solidFill>
            <a:schemeClr val="tx1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9600" b="1">
                <a:solidFill>
                  <a:srgbClr val="FFFF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lang="en-GB" sz="9600" b="1">
              <a:solidFill>
                <a:schemeClr val="tx1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401" y="3438259"/>
            <a:ext cx="9144000" cy="9156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sz="4400" b="1">
                <a:latin typeface="Arial"/>
                <a:cs typeface="Arial"/>
              </a:rPr>
              <a:t>disintermediation</a:t>
            </a:r>
          </a:p>
          <a:p>
            <a:pPr algn="ctr">
              <a:lnSpc>
                <a:spcPct val="80000"/>
              </a:lnSpc>
            </a:pPr>
            <a:endParaRPr lang="en-GB" sz="4400" b="1">
              <a:latin typeface="Arial"/>
              <a:cs typeface="Arial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024530" y="3472627"/>
            <a:ext cx="2062626" cy="1741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sz="4000" b="1">
                <a:solidFill>
                  <a:schemeClr val="bg1"/>
                </a:solidFill>
              </a:rPr>
              <a:t>design</a:t>
            </a:r>
          </a:p>
          <a:p>
            <a:pPr algn="ctr">
              <a:lnSpc>
                <a:spcPct val="80000"/>
              </a:lnSpc>
            </a:pPr>
            <a:r>
              <a:rPr lang="en-GB" sz="4000">
                <a:solidFill>
                  <a:schemeClr val="bg1"/>
                </a:solidFill>
              </a:rPr>
              <a:t>for city</a:t>
            </a:r>
          </a:p>
          <a:p>
            <a:pPr algn="ctr">
              <a:lnSpc>
                <a:spcPct val="80000"/>
              </a:lnSpc>
            </a:pPr>
            <a:r>
              <a:rPr lang="en-GB" sz="4000">
                <a:solidFill>
                  <a:schemeClr val="bg1"/>
                </a:solidFill>
              </a:rPr>
              <a:t>making</a:t>
            </a:r>
          </a:p>
          <a:p>
            <a:pPr algn="ctr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algn="ctr"/>
            <a:endParaRPr lang="en-GB" sz="4000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en-GB" sz="4000">
                <a:solidFill>
                  <a:schemeClr val="bg1"/>
                </a:solidFill>
              </a:rPr>
            </a:br>
            <a:endParaRPr lang="en-GB" sz="4000">
              <a:solidFill>
                <a:schemeClr val="bg1"/>
              </a:solidFill>
            </a:endParaRPr>
          </a:p>
        </p:txBody>
      </p:sp>
      <p:pic>
        <p:nvPicPr>
          <p:cNvPr id="17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530" y="1286814"/>
            <a:ext cx="2072214" cy="207221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15" descr="575eefcbdd0895434b8b4806-750-4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9" y="-209576"/>
            <a:ext cx="10407828" cy="7100609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E3C7EB9D-E366-45DA-5779-D4758519C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854255"/>
            <a:ext cx="5236030" cy="5747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it-IT" sz="4000" b="1" dirty="0" err="1">
                <a:solidFill>
                  <a:srgbClr val="FFFFFF"/>
                </a:solidFill>
              </a:rPr>
              <a:t>superilles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FB52F80-FD33-5CF2-D3E0-76D6B3B6A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599" y="1939201"/>
            <a:ext cx="5236029" cy="8032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altLang="ja-JP" sz="4800" b="1" dirty="0">
                <a:solidFill>
                  <a:srgbClr val="FFFFFF"/>
                </a:solidFill>
                <a:cs typeface="Arial" charset="0"/>
              </a:rPr>
              <a:t>Barcellona</a:t>
            </a:r>
            <a:endParaRPr lang="it-IT" altLang="ja-JP" sz="4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88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-1" y="-100272"/>
            <a:ext cx="9169401" cy="6977063"/>
          </a:xfrm>
          <a:solidFill>
            <a:schemeClr val="tx1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9600" b="1">
                <a:solidFill>
                  <a:srgbClr val="FFFF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lang="en-GB" sz="9600" b="1">
              <a:solidFill>
                <a:schemeClr val="tx1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401" y="3438259"/>
            <a:ext cx="9144000" cy="9156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sz="4400" b="1">
                <a:latin typeface="Arial"/>
                <a:cs typeface="Arial"/>
              </a:rPr>
              <a:t>disintermediation</a:t>
            </a:r>
          </a:p>
          <a:p>
            <a:pPr algn="ctr">
              <a:lnSpc>
                <a:spcPct val="80000"/>
              </a:lnSpc>
            </a:pPr>
            <a:endParaRPr lang="en-GB" sz="4400" b="1">
              <a:latin typeface="Arial"/>
              <a:cs typeface="Arial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024530" y="3472627"/>
            <a:ext cx="2062626" cy="1741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sz="4000" b="1">
                <a:solidFill>
                  <a:schemeClr val="bg1"/>
                </a:solidFill>
              </a:rPr>
              <a:t>design</a:t>
            </a:r>
          </a:p>
          <a:p>
            <a:pPr algn="ctr">
              <a:lnSpc>
                <a:spcPct val="80000"/>
              </a:lnSpc>
            </a:pPr>
            <a:r>
              <a:rPr lang="en-GB" sz="4000">
                <a:solidFill>
                  <a:schemeClr val="bg1"/>
                </a:solidFill>
              </a:rPr>
              <a:t>for city</a:t>
            </a:r>
          </a:p>
          <a:p>
            <a:pPr algn="ctr">
              <a:lnSpc>
                <a:spcPct val="80000"/>
              </a:lnSpc>
            </a:pPr>
            <a:r>
              <a:rPr lang="en-GB" sz="4000">
                <a:solidFill>
                  <a:schemeClr val="bg1"/>
                </a:solidFill>
              </a:rPr>
              <a:t>making</a:t>
            </a:r>
          </a:p>
          <a:p>
            <a:pPr algn="ctr">
              <a:lnSpc>
                <a:spcPct val="80000"/>
              </a:lnSpc>
            </a:pPr>
            <a:endParaRPr lang="it-IT" sz="4000">
              <a:solidFill>
                <a:schemeClr val="bg1"/>
              </a:solidFill>
            </a:endParaRPr>
          </a:p>
          <a:p>
            <a:pPr algn="ctr"/>
            <a:endParaRPr lang="en-GB" sz="4000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en-GB" sz="4000">
                <a:solidFill>
                  <a:schemeClr val="bg1"/>
                </a:solidFill>
              </a:rPr>
            </a:br>
            <a:endParaRPr lang="en-GB" sz="4000">
              <a:solidFill>
                <a:schemeClr val="bg1"/>
              </a:solidFill>
            </a:endParaRPr>
          </a:p>
        </p:txBody>
      </p:sp>
      <p:pic>
        <p:nvPicPr>
          <p:cNvPr id="17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530" y="1286814"/>
            <a:ext cx="2072214" cy="207221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15" descr="575eefcbdd0895434b8b4806-750-4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9" y="-209576"/>
            <a:ext cx="10407828" cy="7100609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CFB52F80-FD33-5CF2-D3E0-76D6B3B6A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599" y="1939201"/>
            <a:ext cx="5236029" cy="8032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altLang="ja-JP" sz="4800" b="1" dirty="0">
                <a:solidFill>
                  <a:srgbClr val="FFFFFF"/>
                </a:solidFill>
                <a:cs typeface="Arial" charset="0"/>
              </a:rPr>
              <a:t>Barcellona</a:t>
            </a:r>
            <a:endParaRPr lang="it-IT" altLang="ja-JP" sz="4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A120FE-EB22-2E67-8A95-9DB6FE283DAC}"/>
              </a:ext>
            </a:extLst>
          </p:cNvPr>
          <p:cNvSpPr txBox="1">
            <a:spLocks/>
          </p:cNvSpPr>
          <p:nvPr/>
        </p:nvSpPr>
        <p:spPr>
          <a:xfrm>
            <a:off x="2133599" y="2896495"/>
            <a:ext cx="5236029" cy="28620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76200" cmpd="sng"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60000"/>
              </a:lnSpc>
            </a:pPr>
            <a:endParaRPr lang="it-IT" sz="800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it-IT" dirty="0">
                <a:solidFill>
                  <a:schemeClr val="bg1"/>
                </a:solidFill>
                <a:latin typeface="Arial"/>
                <a:cs typeface="Arial"/>
              </a:rPr>
              <a:t>le politiche</a:t>
            </a:r>
          </a:p>
          <a:p>
            <a:pPr>
              <a:lnSpc>
                <a:spcPct val="80000"/>
              </a:lnSpc>
            </a:pPr>
            <a:r>
              <a:rPr lang="it-IT" dirty="0">
                <a:solidFill>
                  <a:schemeClr val="bg1"/>
                </a:solidFill>
                <a:latin typeface="Arial"/>
                <a:cs typeface="Arial"/>
              </a:rPr>
              <a:t>del Comune di Barcellona</a:t>
            </a:r>
          </a:p>
          <a:p>
            <a:pPr>
              <a:lnSpc>
                <a:spcPct val="80000"/>
              </a:lnSpc>
            </a:pPr>
            <a:r>
              <a:rPr lang="it-IT" dirty="0">
                <a:solidFill>
                  <a:schemeClr val="bg1"/>
                </a:solidFill>
                <a:latin typeface="Arial"/>
                <a:cs typeface="Arial"/>
              </a:rPr>
              <a:t>per riorganizzare la città</a:t>
            </a:r>
          </a:p>
          <a:p>
            <a:pPr>
              <a:lnSpc>
                <a:spcPct val="80000"/>
              </a:lnSpc>
            </a:pPr>
            <a:r>
              <a:rPr lang="it-IT" dirty="0">
                <a:solidFill>
                  <a:schemeClr val="bg1"/>
                </a:solidFill>
                <a:latin typeface="Arial"/>
                <a:cs typeface="Arial"/>
              </a:rPr>
              <a:t>in </a:t>
            </a:r>
            <a:r>
              <a:rPr lang="it-IT" i="1" dirty="0" err="1">
                <a:solidFill>
                  <a:schemeClr val="bg1"/>
                </a:solidFill>
                <a:latin typeface="Arial"/>
                <a:cs typeface="Arial"/>
              </a:rPr>
              <a:t>superilles</a:t>
            </a:r>
            <a:r>
              <a:rPr lang="it-IT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it-IT" dirty="0">
                <a:solidFill>
                  <a:schemeClr val="bg1"/>
                </a:solidFill>
                <a:latin typeface="Arial"/>
                <a:cs typeface="Arial"/>
              </a:rPr>
              <a:t>quartieri a traffico limitato,</a:t>
            </a:r>
          </a:p>
          <a:p>
            <a:pPr>
              <a:lnSpc>
                <a:spcPct val="80000"/>
              </a:lnSpc>
            </a:pPr>
            <a:r>
              <a:rPr lang="it-IT" dirty="0">
                <a:solidFill>
                  <a:schemeClr val="bg1"/>
                </a:solidFill>
                <a:latin typeface="Arial"/>
                <a:cs typeface="Arial"/>
              </a:rPr>
              <a:t>dotati di tutti i servizi di base </a:t>
            </a:r>
          </a:p>
        </p:txBody>
      </p:sp>
    </p:spTree>
    <p:extLst>
      <p:ext uri="{BB962C8B-B14F-4D97-AF65-F5344CB8AC3E}">
        <p14:creationId xmlns:p14="http://schemas.microsoft.com/office/powerpoint/2010/main" val="1154482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63017" y="0"/>
            <a:ext cx="9228685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** 619_barcelon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0" y="768731"/>
            <a:ext cx="7324319" cy="5182637"/>
          </a:xfrm>
          <a:prstGeom prst="rect">
            <a:avLst/>
          </a:prstGeom>
        </p:spPr>
      </p:pic>
      <p:pic>
        <p:nvPicPr>
          <p:cNvPr id="6" name="Picture 5" descr="Schermata 2020-02-06 alle 18.25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9" y="1086240"/>
            <a:ext cx="7324320" cy="387708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0554" y="1"/>
            <a:ext cx="9214554" cy="108623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4000" dirty="0">
                <a:solidFill>
                  <a:srgbClr val="FFFFFF"/>
                </a:solidFill>
                <a:latin typeface="Arial"/>
                <a:cs typeface="Arial"/>
              </a:rPr>
              <a:t>cambiamento nella rete di mobilità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56443" y="4896482"/>
            <a:ext cx="9214554" cy="15374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creazione di super-blocchi</a:t>
            </a:r>
          </a:p>
          <a:p>
            <a:pPr>
              <a:defRPr/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dove è ammessa solo la mobilità locale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90002BA-6C7B-5B43-B697-4E2001407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1" y="1089821"/>
            <a:ext cx="7696200" cy="380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67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63017" y="0"/>
            <a:ext cx="9228685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** 619_barcelon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0" y="467921"/>
            <a:ext cx="7324319" cy="55315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70554" y="-133702"/>
            <a:ext cx="9214554" cy="121994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4000" dirty="0">
                <a:solidFill>
                  <a:srgbClr val="FFFFFF"/>
                </a:solidFill>
                <a:latin typeface="Arial"/>
                <a:cs typeface="Arial"/>
              </a:rPr>
              <a:t>cambiamento dell’idea di strada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56443" y="4896482"/>
            <a:ext cx="9214554" cy="15374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da infrastruttura per la mobilità,</a:t>
            </a:r>
          </a:p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a spazio pubblico per usi diversi</a:t>
            </a:r>
            <a:endParaRPr lang="it-IT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242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42245" y="0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4542F4-A96B-0928-5BEA-DDB9A0D5D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9744" y="805092"/>
            <a:ext cx="11329397" cy="524781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AD74E69-4EB7-A752-6C85-52A149895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245" y="5964304"/>
            <a:ext cx="9172046" cy="10617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algn="ctr">
              <a:lnSpc>
                <a:spcPct val="70000"/>
              </a:lnSpc>
            </a:pP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D886AA1-66C8-117D-B2F2-75A9FB05D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7326" y="810222"/>
            <a:ext cx="3932903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3200" b="1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algn="ctr">
              <a:lnSpc>
                <a:spcPct val="70000"/>
              </a:lnSpc>
            </a:pPr>
            <a:r>
              <a:rPr lang="it-IT" sz="3200" b="1" dirty="0">
                <a:solidFill>
                  <a:schemeClr val="bg1"/>
                </a:solidFill>
                <a:highlight>
                  <a:srgbClr val="000000"/>
                </a:highlight>
              </a:rPr>
              <a:t>la ville </a:t>
            </a:r>
            <a:r>
              <a:rPr lang="it-IT" sz="32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radieuse</a:t>
            </a:r>
            <a:endParaRPr lang="it-IT" sz="3200" b="1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algn="ctr">
              <a:lnSpc>
                <a:spcPct val="70000"/>
              </a:lnSpc>
            </a:pPr>
            <a:endParaRPr lang="it-IT" sz="3200" b="1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algn="ctr">
              <a:lnSpc>
                <a:spcPct val="70000"/>
              </a:lnSpc>
            </a:pPr>
            <a:r>
              <a:rPr lang="it-IT" sz="3200" b="1" dirty="0">
                <a:solidFill>
                  <a:schemeClr val="bg1"/>
                </a:solidFill>
                <a:highlight>
                  <a:srgbClr val="000000"/>
                </a:highlight>
              </a:rPr>
              <a:t>la città igienica</a:t>
            </a: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20DEC0-C7E6-2D1F-A666-42A854AFC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245" y="5983759"/>
            <a:ext cx="9200444" cy="57300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en-GB" sz="1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algn="ctr">
              <a:lnSpc>
                <a:spcPct val="70000"/>
              </a:lnSpc>
            </a:pPr>
            <a:r>
              <a:rPr lang="en-GB" sz="2000" dirty="0">
                <a:solidFill>
                  <a:schemeClr val="bg1"/>
                </a:solidFill>
                <a:highlight>
                  <a:srgbClr val="000000"/>
                </a:highlight>
              </a:rPr>
              <a:t>Le Corbusier, 1930</a:t>
            </a:r>
          </a:p>
        </p:txBody>
      </p:sp>
    </p:spTree>
    <p:extLst>
      <p:ext uri="{BB962C8B-B14F-4D97-AF65-F5344CB8AC3E}">
        <p14:creationId xmlns:p14="http://schemas.microsoft.com/office/powerpoint/2010/main" val="3134627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 descr="++ superilla_SantAntoni_Barcelona_Constraul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0" y="-1"/>
            <a:ext cx="10562165" cy="7041443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684355" y="1593149"/>
            <a:ext cx="6054780" cy="16878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it-IT" sz="800" b="1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defRPr/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defRPr/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it-IT" sz="4000" dirty="0">
                <a:solidFill>
                  <a:srgbClr val="FFFFFF"/>
                </a:solidFill>
              </a:rPr>
              <a:t>ridare le strade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dirty="0">
                <a:solidFill>
                  <a:srgbClr val="FFFFFF"/>
                </a:solidFill>
              </a:rPr>
              <a:t>ai cittadini</a:t>
            </a:r>
          </a:p>
          <a:p>
            <a:pPr algn="ctr">
              <a:lnSpc>
                <a:spcPct val="80000"/>
              </a:lnSpc>
              <a:defRPr/>
            </a:pPr>
            <a:br>
              <a:rPr lang="it-IT" sz="4000" b="1" dirty="0">
                <a:solidFill>
                  <a:srgbClr val="FFFFFF"/>
                </a:solidFill>
              </a:rPr>
            </a:br>
            <a:endParaRPr lang="it-IT" sz="4000" b="1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0955" y="6227232"/>
            <a:ext cx="5619987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Arial"/>
                <a:cs typeface="Arial"/>
              </a:rPr>
              <a:t>Super </a:t>
            </a:r>
            <a:r>
              <a:rPr lang="en-GB" b="1" dirty="0" err="1">
                <a:solidFill>
                  <a:srgbClr val="FFFFFF"/>
                </a:solidFill>
                <a:latin typeface="Arial"/>
                <a:cs typeface="Arial"/>
              </a:rPr>
              <a:t>Illa</a:t>
            </a:r>
            <a:r>
              <a:rPr lang="en-GB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b="1" dirty="0" err="1">
                <a:solidFill>
                  <a:srgbClr val="FFFFFF"/>
                </a:solidFill>
                <a:latin typeface="Arial"/>
                <a:cs typeface="Arial"/>
              </a:rPr>
              <a:t>Sant</a:t>
            </a:r>
            <a:r>
              <a:rPr lang="en-GB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b="1" dirty="0" err="1">
                <a:solidFill>
                  <a:srgbClr val="FFFFFF"/>
                </a:solidFill>
                <a:latin typeface="Arial"/>
                <a:cs typeface="Arial"/>
              </a:rPr>
              <a:t>Antoni</a:t>
            </a:r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, Barcelona  2020</a:t>
            </a:r>
          </a:p>
        </p:txBody>
      </p:sp>
    </p:spTree>
    <p:extLst>
      <p:ext uri="{BB962C8B-B14F-4D97-AF65-F5344CB8AC3E}">
        <p14:creationId xmlns:p14="http://schemas.microsoft.com/office/powerpoint/2010/main" val="3946931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 descr="++ superilla_SantAntoni_Barcelona_Constraul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0" y="-1"/>
            <a:ext cx="10562165" cy="704144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F52CFAEF-83B8-D385-8BCE-53AA43FC9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115" y="1593150"/>
            <a:ext cx="5964020" cy="16878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it-IT" sz="800" b="1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defRPr/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defRPr/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it-IT" sz="4000" dirty="0">
                <a:solidFill>
                  <a:srgbClr val="FFFFFF"/>
                </a:solidFill>
              </a:rPr>
              <a:t>piattaforme di opportunità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dirty="0">
                <a:solidFill>
                  <a:srgbClr val="FFFFFF"/>
                </a:solidFill>
              </a:rPr>
              <a:t>per diversi progetti</a:t>
            </a:r>
          </a:p>
          <a:p>
            <a:pPr algn="ctr">
              <a:lnSpc>
                <a:spcPct val="80000"/>
              </a:lnSpc>
              <a:defRPr/>
            </a:pPr>
            <a:br>
              <a:rPr lang="it-IT" sz="4000" b="1" dirty="0">
                <a:solidFill>
                  <a:srgbClr val="FFFFFF"/>
                </a:solidFill>
              </a:rPr>
            </a:br>
            <a:endParaRPr lang="it-IT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324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28223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sz="800" dirty="0">
                <a:solidFill>
                  <a:schemeClr val="bg1"/>
                </a:solidFill>
              </a:rPr>
              <a:t> 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182555" y="4416775"/>
            <a:ext cx="1640585" cy="366890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164745" y="6572952"/>
            <a:ext cx="1640585" cy="366890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013221" y="4628445"/>
            <a:ext cx="459145" cy="2229556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664220" y="4625623"/>
            <a:ext cx="301091" cy="207433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2323172"/>
            <a:ext cx="9144000" cy="2387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it-IT" sz="4800" dirty="0">
                <a:solidFill>
                  <a:srgbClr val="FFFFFF"/>
                </a:solidFill>
              </a:rPr>
              <a:t>molecolare</a:t>
            </a:r>
          </a:p>
          <a:p>
            <a:pPr algn="ctr">
              <a:lnSpc>
                <a:spcPct val="70000"/>
              </a:lnSpc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it-IT" sz="3600" dirty="0">
                <a:solidFill>
                  <a:srgbClr val="FFFFFF"/>
                </a:solidFill>
              </a:rPr>
              <a:t>  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033912" y="1251154"/>
            <a:ext cx="1075561" cy="8963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it-IT" sz="800" b="1" dirty="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</a:pPr>
            <a:endParaRPr lang="it-IT" sz="800" b="1" dirty="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it-IT" sz="60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067A27F-0A26-1E42-ACD5-772F4463A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2372" y="2361309"/>
            <a:ext cx="2882940" cy="10676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altLang="ja-JP" sz="2000" dirty="0">
                <a:solidFill>
                  <a:srgbClr val="FFFFFF"/>
                </a:solidFill>
                <a:cs typeface="Arial" charset="0"/>
              </a:rPr>
              <a:t>progettare per</a:t>
            </a:r>
          </a:p>
          <a:p>
            <a:pPr algn="ctr" eaLnBrk="1" hangingPunct="1">
              <a:defRPr/>
            </a:pPr>
            <a:r>
              <a:rPr lang="it-IT" altLang="ja-JP" sz="2000" dirty="0">
                <a:solidFill>
                  <a:srgbClr val="FFFFFF"/>
                </a:solidFill>
                <a:cs typeface="Arial" charset="0"/>
              </a:rPr>
              <a:t>arricchire e diversificare</a:t>
            </a:r>
          </a:p>
          <a:p>
            <a:pPr algn="ctr" eaLnBrk="1" hangingPunct="1">
              <a:defRPr/>
            </a:pPr>
            <a:r>
              <a:rPr lang="it-IT" altLang="ja-JP" sz="2000" dirty="0">
                <a:solidFill>
                  <a:srgbClr val="FFFFFF"/>
                </a:solidFill>
                <a:cs typeface="Arial" charset="0"/>
              </a:rPr>
              <a:t>i sistemi di prossimità  </a:t>
            </a:r>
          </a:p>
        </p:txBody>
      </p:sp>
    </p:spTree>
    <p:extLst>
      <p:ext uri="{BB962C8B-B14F-4D97-AF65-F5344CB8AC3E}">
        <p14:creationId xmlns:p14="http://schemas.microsoft.com/office/powerpoint/2010/main" val="90036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2197100"/>
            <a:ext cx="3289300" cy="245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2197100"/>
            <a:ext cx="3289300" cy="2451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2197100"/>
            <a:ext cx="3289300" cy="2451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2197100"/>
            <a:ext cx="3289300" cy="24511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 bwMode="auto">
          <a:xfrm>
            <a:off x="-57150" y="-190698"/>
            <a:ext cx="9201150" cy="705643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Arial" charset="0"/>
              <a:buNone/>
            </a:pPr>
            <a:endParaRPr lang="en-US" sz="800" b="1"/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14" name="Picture 13" descr="1*uLJrGTqkGb7OrGtz_wJU1w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8741"/>
            <a:ext cx="9144000" cy="618027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5F79EB3-5923-F4C8-FFEB-76EE9A8DD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617" y="5214786"/>
            <a:ext cx="9144000" cy="1862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un gruppo di cittadini che collaborano</a:t>
            </a:r>
          </a:p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per prendersi cura del quartiere </a:t>
            </a:r>
          </a:p>
          <a:p>
            <a:pPr algn="ctr">
              <a:lnSpc>
                <a:spcPct val="70000"/>
              </a:lnSpc>
              <a:defRPr/>
            </a:pPr>
            <a:r>
              <a:rPr lang="en-GB" sz="40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D03261A-F61C-3FEF-12B3-3A0FED85C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150" y="2290980"/>
            <a:ext cx="9144000" cy="89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altLang="ja-JP" sz="4800" b="1" dirty="0" err="1">
                <a:solidFill>
                  <a:srgbClr val="FFFFFF"/>
                </a:solidFill>
                <a:highlight>
                  <a:srgbClr val="000000"/>
                </a:highlight>
                <a:cs typeface="Arial" charset="0"/>
              </a:rPr>
              <a:t>Nolo</a:t>
            </a:r>
            <a:r>
              <a:rPr lang="en-GB" altLang="ja-JP" sz="4800" b="1" dirty="0">
                <a:solidFill>
                  <a:srgbClr val="FFFFFF"/>
                </a:solidFill>
                <a:highlight>
                  <a:srgbClr val="000000"/>
                </a:highlight>
                <a:cs typeface="Arial" charset="0"/>
              </a:rPr>
              <a:t> </a:t>
            </a:r>
            <a:r>
              <a:rPr lang="en-GB" altLang="ja-JP" sz="4800" dirty="0">
                <a:solidFill>
                  <a:srgbClr val="FFFFFF"/>
                </a:solidFill>
                <a:highlight>
                  <a:srgbClr val="000000"/>
                </a:highlight>
                <a:cs typeface="Arial" charset="0"/>
              </a:rPr>
              <a:t>Social District</a:t>
            </a:r>
          </a:p>
        </p:txBody>
      </p:sp>
    </p:spTree>
    <p:extLst>
      <p:ext uri="{BB962C8B-B14F-4D97-AF65-F5344CB8AC3E}">
        <p14:creationId xmlns:p14="http://schemas.microsoft.com/office/powerpoint/2010/main" val="38981338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-1" y="0"/>
            <a:ext cx="9169401" cy="6977063"/>
          </a:xfrm>
          <a:solidFill>
            <a:schemeClr val="tx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9600" b="1">
                <a:solidFill>
                  <a:srgbClr val="FFFF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lang="en-GB" sz="9600" b="1">
              <a:solidFill>
                <a:schemeClr val="tx1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EFBB934-610F-480B-C462-FD5B8A49C6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617" y="1844"/>
            <a:ext cx="9144000" cy="51435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A4F370-F885-9894-6DE5-E48017911B5A}"/>
              </a:ext>
            </a:extLst>
          </p:cNvPr>
          <p:cNvSpPr txBox="1"/>
          <p:nvPr/>
        </p:nvSpPr>
        <p:spPr>
          <a:xfrm>
            <a:off x="199103" y="674504"/>
            <a:ext cx="4797152" cy="27699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 anchor="b">
            <a:spAutoFit/>
          </a:bodyPr>
          <a:lstStyle/>
          <a:p>
            <a:r>
              <a:rPr lang="it-IT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Piazza </a:t>
            </a:r>
            <a:r>
              <a:rPr lang="it-IT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Arcobalena</a:t>
            </a:r>
            <a:r>
              <a:rPr lang="it-IT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2019 (Via Spoleto/Via Martiri Oscuri/Via Venini)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F181A4-2D3B-529F-697B-B259983D7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617" y="5214786"/>
            <a:ext cx="9144000" cy="1862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una piazza davanti alla scuola trasformata </a:t>
            </a:r>
          </a:p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in spazio pubblico a misura di bambino</a:t>
            </a:r>
          </a:p>
        </p:txBody>
      </p:sp>
    </p:spTree>
    <p:extLst>
      <p:ext uri="{BB962C8B-B14F-4D97-AF65-F5344CB8AC3E}">
        <p14:creationId xmlns:p14="http://schemas.microsoft.com/office/powerpoint/2010/main" val="36038168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-119063"/>
            <a:ext cx="9169401" cy="6977063"/>
          </a:xfrm>
          <a:solidFill>
            <a:schemeClr val="tx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9600" b="1">
                <a:solidFill>
                  <a:srgbClr val="FFFF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lang="en-GB" sz="9600" b="1">
              <a:solidFill>
                <a:schemeClr val="tx1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E547604-33C4-C43F-503B-5F412904D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3" y="-119063"/>
            <a:ext cx="9144933" cy="514363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F4518C-CCF9-5DA5-94D7-971B6FC8BE4A}"/>
              </a:ext>
            </a:extLst>
          </p:cNvPr>
          <p:cNvSpPr txBox="1"/>
          <p:nvPr/>
        </p:nvSpPr>
        <p:spPr>
          <a:xfrm>
            <a:off x="641555" y="165632"/>
            <a:ext cx="3060340" cy="27699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 anchor="b">
            <a:spAutoFit/>
          </a:bodyPr>
          <a:lstStyle/>
          <a:p>
            <a:r>
              <a:rPr lang="it-IT" sz="12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it-IT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breakfast (2016-2019)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468F73C-915D-994B-BF51-403717BEB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617" y="5214786"/>
            <a:ext cx="9144000" cy="1862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organizzazione spontanea</a:t>
            </a:r>
          </a:p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di colazioni di quartiere, in strada</a:t>
            </a:r>
          </a:p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25021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ubtitle 2"/>
          <p:cNvSpPr txBox="1">
            <a:spLocks/>
          </p:cNvSpPr>
          <p:nvPr/>
        </p:nvSpPr>
        <p:spPr bwMode="auto">
          <a:xfrm>
            <a:off x="-57150" y="-190698"/>
            <a:ext cx="9201150" cy="705643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Arial" charset="0"/>
              <a:buNone/>
            </a:pPr>
            <a:endParaRPr lang="en-US" sz="800" b="1"/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CasaBASE-a-Milano-1024x6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864413"/>
            <a:ext cx="9201150" cy="609004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57151" y="4720838"/>
            <a:ext cx="9183533" cy="18626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en-GB" sz="4000" b="1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spazi di co-working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come centri sociali di prossimità </a:t>
            </a:r>
          </a:p>
        </p:txBody>
      </p:sp>
    </p:spTree>
    <p:extLst>
      <p:ext uri="{BB962C8B-B14F-4D97-AF65-F5344CB8AC3E}">
        <p14:creationId xmlns:p14="http://schemas.microsoft.com/office/powerpoint/2010/main" val="953892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ubtitle 2"/>
          <p:cNvSpPr txBox="1">
            <a:spLocks/>
          </p:cNvSpPr>
          <p:nvPr/>
        </p:nvSpPr>
        <p:spPr bwMode="auto">
          <a:xfrm>
            <a:off x="-57150" y="-14288"/>
            <a:ext cx="9201150" cy="705643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Arial" charset="0"/>
              <a:buNone/>
            </a:pPr>
            <a:endParaRPr lang="en-US" sz="800" b="1"/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endParaRPr lang="en-US" sz="800" b="1">
              <a:solidFill>
                <a:schemeClr val="bg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82108" y="-14288"/>
            <a:ext cx="9226108" cy="5186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en-GB" sz="400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defRPr/>
            </a:pPr>
            <a:endParaRPr lang="it-IT" sz="4000" b="1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defRPr/>
            </a:pPr>
            <a:br>
              <a:rPr lang="en-GB" sz="4800">
                <a:solidFill>
                  <a:srgbClr val="FFFFFF"/>
                </a:solidFill>
              </a:rPr>
            </a:b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74764" y="-49570"/>
            <a:ext cx="9218764" cy="7091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endParaRPr lang="fr-FR" sz="400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  <a:defRPr/>
            </a:pPr>
            <a:endParaRPr lang="fr-FR" sz="4000">
              <a:solidFill>
                <a:srgbClr val="FFFFFF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8628FEB-658F-F24E-8D6E-C2883F4AC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1448" y="-980893"/>
            <a:ext cx="9625448" cy="709172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3D79D07B-574B-F943-BC27-203107524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975" y="5179504"/>
            <a:ext cx="9144000" cy="1862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bar come portineria sociale</a:t>
            </a:r>
          </a:p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 di quartiere</a:t>
            </a:r>
          </a:p>
          <a:p>
            <a:pPr algn="ctr">
              <a:lnSpc>
                <a:spcPct val="70000"/>
              </a:lnSpc>
              <a:defRPr/>
            </a:pPr>
            <a:endParaRPr lang="en-GB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419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-1" y="0"/>
            <a:ext cx="9169401" cy="6977063"/>
          </a:xfrm>
          <a:solidFill>
            <a:schemeClr val="tx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9600" b="1">
                <a:solidFill>
                  <a:srgbClr val="FFFF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lang="en-GB" sz="9600" b="1">
              <a:solidFill>
                <a:schemeClr val="tx1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4C05569-174F-0AB3-BE1D-D343D759FB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22474" cy="513793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D883CA-FF4C-A8A9-6DA8-1D033A9BCEA1}"/>
              </a:ext>
            </a:extLst>
          </p:cNvPr>
          <p:cNvSpPr txBox="1"/>
          <p:nvPr/>
        </p:nvSpPr>
        <p:spPr>
          <a:xfrm>
            <a:off x="287089" y="420396"/>
            <a:ext cx="4190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err="1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Municipal</a:t>
            </a:r>
            <a:r>
              <a:rPr lang="it-IT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 Market - Viale Monza - 1934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C2650E3-E0D2-036D-FC1F-8179C010B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975" y="5179504"/>
            <a:ext cx="9144000" cy="1862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rigenerazione</a:t>
            </a:r>
          </a:p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del mercato rionale</a:t>
            </a:r>
          </a:p>
          <a:p>
            <a:pPr algn="ctr">
              <a:lnSpc>
                <a:spcPct val="70000"/>
              </a:lnSpc>
              <a:defRPr/>
            </a:pPr>
            <a:endParaRPr lang="en-GB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121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ubtitle 2"/>
          <p:cNvSpPr txBox="1">
            <a:spLocks/>
          </p:cNvSpPr>
          <p:nvPr/>
        </p:nvSpPr>
        <p:spPr bwMode="auto">
          <a:xfrm>
            <a:off x="-57150" y="-14288"/>
            <a:ext cx="9201150" cy="705643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Arial" charset="0"/>
              <a:buNone/>
            </a:pPr>
            <a:endParaRPr lang="en-US" sz="800" b="1"/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endParaRPr lang="en-US" sz="800" b="1">
              <a:solidFill>
                <a:schemeClr val="bg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82108" y="-14288"/>
            <a:ext cx="9226108" cy="5186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en-GB" sz="400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defRPr/>
            </a:pPr>
            <a:endParaRPr lang="it-IT" sz="4000" b="1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defRPr/>
            </a:pPr>
            <a:br>
              <a:rPr lang="en-GB" sz="4800">
                <a:solidFill>
                  <a:srgbClr val="FFFFFF"/>
                </a:solidFill>
              </a:rPr>
            </a:br>
            <a:endParaRPr lang="en-GB" sz="4800">
              <a:solidFill>
                <a:schemeClr val="bg1"/>
              </a:solidFill>
            </a:endParaRPr>
          </a:p>
        </p:txBody>
      </p:sp>
      <p:pic>
        <p:nvPicPr>
          <p:cNvPr id="3" name="Picture 2" descr="Carnevale-Jambellico-nel-mercato-Lorenteggio-Milano.-Foto-c-MLO-_preview-1024x68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08" y="-846768"/>
            <a:ext cx="9226108" cy="609004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EDF219D-F095-95A1-E995-97F798DE2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975" y="5179504"/>
            <a:ext cx="9144000" cy="1862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mercato rionale</a:t>
            </a:r>
          </a:p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come centro culturale</a:t>
            </a:r>
          </a:p>
          <a:p>
            <a:pPr algn="ctr">
              <a:lnSpc>
                <a:spcPct val="70000"/>
              </a:lnSpc>
              <a:defRPr/>
            </a:pPr>
            <a:endParaRPr lang="en-GB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42245" y="0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4542F4-A96B-0928-5BEA-DDB9A0D5D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9744" y="805092"/>
            <a:ext cx="11329397" cy="524781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AD74E69-4EB7-A752-6C85-52A149895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245" y="5964304"/>
            <a:ext cx="9172046" cy="10617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algn="ctr">
              <a:lnSpc>
                <a:spcPct val="70000"/>
              </a:lnSpc>
            </a:pP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D886AA1-66C8-117D-B2F2-75A9FB05D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548" y="5054846"/>
            <a:ext cx="3932903" cy="1061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en-GB" sz="3200" b="1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algn="ctr">
              <a:lnSpc>
                <a:spcPct val="70000"/>
              </a:lnSpc>
            </a:pPr>
            <a:r>
              <a:rPr lang="en-GB" sz="3200" b="1" dirty="0">
                <a:solidFill>
                  <a:schemeClr val="bg1"/>
                </a:solidFill>
                <a:highlight>
                  <a:srgbClr val="000000"/>
                </a:highlight>
              </a:rPr>
              <a:t>la </a:t>
            </a:r>
            <a:r>
              <a:rPr lang="en-GB" sz="32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ville</a:t>
            </a:r>
            <a:r>
              <a:rPr lang="en-GB" sz="3200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radieuse</a:t>
            </a:r>
            <a:endParaRPr lang="en-GB" sz="32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20DEC0-C7E6-2D1F-A666-42A854AFC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245" y="5983759"/>
            <a:ext cx="9200444" cy="57300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en-GB" sz="1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algn="ctr">
              <a:lnSpc>
                <a:spcPct val="70000"/>
              </a:lnSpc>
            </a:pPr>
            <a:r>
              <a:rPr lang="en-GB" sz="2000" dirty="0">
                <a:solidFill>
                  <a:schemeClr val="bg1"/>
                </a:solidFill>
                <a:highlight>
                  <a:srgbClr val="000000"/>
                </a:highlight>
              </a:rPr>
              <a:t>Le Corbusier, 1930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A60F87-4ACD-E010-95AF-333C029DD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444" y="4554040"/>
            <a:ext cx="9186245" cy="293614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nome dell'igiene e dell'efficienza 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tecnologie, il design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le capacità organizzative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sono state utilizzate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 rendere possibile vivere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senza essere vicini </a:t>
            </a:r>
          </a:p>
          <a:p>
            <a:pPr lvl="0" algn="ctr" eaLnBrk="1" hangingPunct="1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 eaLnBrk="1" hangingPunct="1">
              <a:lnSpc>
                <a:spcPct val="80000"/>
              </a:lnSpc>
            </a:pPr>
            <a:r>
              <a:rPr lang="it-IT" sz="1200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it-IT" sz="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</a:rPr>
              <a:t>  </a:t>
            </a: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endParaRPr lang="it-IT" sz="32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lvl="0"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</a:rPr>
              <a:t> ‘</a:t>
            </a:r>
          </a:p>
        </p:txBody>
      </p:sp>
    </p:spTree>
    <p:extLst>
      <p:ext uri="{BB962C8B-B14F-4D97-AF65-F5344CB8AC3E}">
        <p14:creationId xmlns:p14="http://schemas.microsoft.com/office/powerpoint/2010/main" val="8098573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-30318" y="0"/>
            <a:ext cx="9169401" cy="6977063"/>
          </a:xfrm>
          <a:solidFill>
            <a:schemeClr val="tx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9600" b="1">
                <a:solidFill>
                  <a:srgbClr val="FFFF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lang="en-GB" sz="9600" b="1">
              <a:solidFill>
                <a:schemeClr val="tx1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F942EDD-DE83-ACB1-AE10-C71DDFACA6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318" y="-29084"/>
            <a:ext cx="9144000" cy="51435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236CF1-F99A-B709-5238-516A85F119C6}"/>
              </a:ext>
            </a:extLst>
          </p:cNvPr>
          <p:cNvSpPr txBox="1"/>
          <p:nvPr/>
        </p:nvSpPr>
        <p:spPr>
          <a:xfrm>
            <a:off x="238526" y="239194"/>
            <a:ext cx="1811500" cy="27699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 anchor="b">
            <a:spAutoFit/>
          </a:bodyPr>
          <a:lstStyle/>
          <a:p>
            <a:r>
              <a:rPr lang="it-IT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 Nolo (</a:t>
            </a:r>
            <a:r>
              <a:rPr lang="it-IT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it-IT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ADEE3C9-C82F-0CBE-01BF-935222647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975" y="5179504"/>
            <a:ext cx="9144000" cy="1862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mercato rionale</a:t>
            </a:r>
          </a:p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come sede di una radio di quartiere</a:t>
            </a:r>
          </a:p>
          <a:p>
            <a:pPr algn="ctr">
              <a:lnSpc>
                <a:spcPct val="70000"/>
              </a:lnSpc>
              <a:defRPr/>
            </a:pPr>
            <a:endParaRPr lang="en-GB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247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ubtitle 2"/>
          <p:cNvSpPr txBox="1">
            <a:spLocks/>
          </p:cNvSpPr>
          <p:nvPr/>
        </p:nvSpPr>
        <p:spPr bwMode="auto">
          <a:xfrm>
            <a:off x="-57150" y="-14288"/>
            <a:ext cx="9201150" cy="705643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Arial" charset="0"/>
              <a:buNone/>
            </a:pPr>
            <a:endParaRPr lang="en-US" sz="800" b="1"/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B6C73C0-EF61-8E48-BDBC-26933DA15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3824" y="0"/>
            <a:ext cx="11377824" cy="705643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C794DDD-1D68-2F49-8A84-BA1A705CF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839" y="5812795"/>
            <a:ext cx="6512721" cy="88010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80000"/>
              </a:lnSpc>
            </a:pPr>
            <a:endParaRPr lang="en-GB" sz="800" b="1">
              <a:solidFill>
                <a:schemeClr val="bg1"/>
              </a:solidFill>
            </a:endParaRPr>
          </a:p>
          <a:p>
            <a:pPr algn="ctr"/>
            <a:r>
              <a:rPr lang="en-GB" sz="3200" b="1">
                <a:solidFill>
                  <a:schemeClr val="bg1"/>
                </a:solidFill>
              </a:rPr>
              <a:t>market + research lab</a:t>
            </a:r>
          </a:p>
          <a:p>
            <a:pPr lvl="0" algn="ctr">
              <a:lnSpc>
                <a:spcPct val="80000"/>
              </a:lnSpc>
            </a:pPr>
            <a:r>
              <a:rPr lang="en-GB" sz="4000" b="1">
                <a:solidFill>
                  <a:schemeClr val="bg1"/>
                </a:solidFill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en-GB" sz="4000" b="1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en-GB" sz="4000" b="1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D68F32B-CDCA-E559-001B-8670D64C8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150" y="5179504"/>
            <a:ext cx="9209833" cy="1862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mercato rionale</a:t>
            </a:r>
          </a:p>
          <a:p>
            <a:pPr algn="ctr">
              <a:lnSpc>
                <a:spcPct val="70000"/>
              </a:lnSpc>
              <a:defRPr/>
            </a:pPr>
            <a:r>
              <a:rPr lang="it-IT" sz="3200" dirty="0">
                <a:solidFill>
                  <a:srgbClr val="FFFFFF"/>
                </a:solidFill>
              </a:rPr>
              <a:t>come sede di una sede distaccata dell’università</a:t>
            </a:r>
          </a:p>
          <a:p>
            <a:pPr algn="ctr">
              <a:lnSpc>
                <a:spcPct val="70000"/>
              </a:lnSpc>
              <a:defRPr/>
            </a:pPr>
            <a:endParaRPr lang="en-GB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661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28223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sz="800" dirty="0">
                <a:solidFill>
                  <a:schemeClr val="bg1"/>
                </a:solidFill>
              </a:rPr>
              <a:t> 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182555" y="4416775"/>
            <a:ext cx="1640585" cy="366890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164745" y="6572952"/>
            <a:ext cx="1640585" cy="366890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013221" y="4628445"/>
            <a:ext cx="459145" cy="2229556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664220" y="4625623"/>
            <a:ext cx="301091" cy="207433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2323172"/>
            <a:ext cx="9144000" cy="2387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it-IT" sz="4800" b="1" dirty="0">
                <a:solidFill>
                  <a:srgbClr val="FFFFFF"/>
                </a:solidFill>
              </a:rPr>
              <a:t>nuovi servizi pubblici</a:t>
            </a:r>
          </a:p>
          <a:p>
            <a:pPr algn="ctr">
              <a:lnSpc>
                <a:spcPct val="70000"/>
              </a:lnSpc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it-IT" sz="3600" dirty="0">
                <a:solidFill>
                  <a:srgbClr val="FFFFFF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530952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chermata 2015-08-06 alle 17.39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544" y="-14111"/>
            <a:ext cx="10888157" cy="7041443"/>
          </a:xfrm>
          <a:prstGeom prst="rect">
            <a:avLst/>
          </a:prstGeom>
          <a:effectLst/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4F29CC9-61E8-3769-5588-6CCA13953CA5}"/>
              </a:ext>
            </a:extLst>
          </p:cNvPr>
          <p:cNvSpPr/>
          <p:nvPr/>
        </p:nvSpPr>
        <p:spPr>
          <a:xfrm>
            <a:off x="2154191" y="1181130"/>
            <a:ext cx="4926331" cy="8309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servizi pubblici 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C1444E0-F5B8-9542-D95F-A347E0F135BF}"/>
              </a:ext>
            </a:extLst>
          </p:cNvPr>
          <p:cNvSpPr/>
          <p:nvPr/>
        </p:nvSpPr>
        <p:spPr>
          <a:xfrm>
            <a:off x="4695461" y="1907679"/>
            <a:ext cx="2185399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collaborativi 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E37C164-FA2E-2682-4DD0-4CF44F10F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868" y="1181129"/>
            <a:ext cx="5398573" cy="1332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it-IT" sz="3200" dirty="0">
                <a:solidFill>
                  <a:srgbClr val="FFFFFF"/>
                </a:solidFill>
              </a:rPr>
              <a:t>scuole aperte sul quartiere come centri di rigenerazione  sociale e urbana</a:t>
            </a:r>
          </a:p>
        </p:txBody>
      </p:sp>
    </p:spTree>
    <p:extLst>
      <p:ext uri="{BB962C8B-B14F-4D97-AF65-F5344CB8AC3E}">
        <p14:creationId xmlns:p14="http://schemas.microsoft.com/office/powerpoint/2010/main" val="36729342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10C6B4-FBB3-4C4C-AF36-CCCBF5451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601" y="0"/>
            <a:ext cx="11460480" cy="71628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3192DCC2-A84B-ABE2-0E21-3563772F8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158" y="3755614"/>
            <a:ext cx="4927727" cy="1730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it-IT" sz="3200" dirty="0">
                <a:solidFill>
                  <a:srgbClr val="FFFFFF"/>
                </a:solidFill>
              </a:rPr>
              <a:t>biblioteche di quartiere</a:t>
            </a:r>
          </a:p>
          <a:p>
            <a:pPr algn="ctr">
              <a:lnSpc>
                <a:spcPct val="80000"/>
              </a:lnSpc>
            </a:pPr>
            <a:r>
              <a:rPr lang="it-IT" sz="3200" dirty="0">
                <a:solidFill>
                  <a:srgbClr val="FFFFFF"/>
                </a:solidFill>
              </a:rPr>
              <a:t>come piattaforme per attività artistiche</a:t>
            </a:r>
          </a:p>
          <a:p>
            <a:pPr algn="ctr">
              <a:lnSpc>
                <a:spcPct val="80000"/>
              </a:lnSpc>
            </a:pPr>
            <a:r>
              <a:rPr lang="it-IT" sz="3200" dirty="0">
                <a:solidFill>
                  <a:srgbClr val="FFFFFF"/>
                </a:solidFill>
              </a:rPr>
              <a:t>e culturali</a:t>
            </a:r>
          </a:p>
          <a:p>
            <a:pPr algn="ctr">
              <a:lnSpc>
                <a:spcPct val="80000"/>
              </a:lnSpc>
            </a:pPr>
            <a:r>
              <a:rPr lang="it-IT" sz="3200" dirty="0">
                <a:solidFill>
                  <a:srgbClr val="FFFFFF"/>
                </a:solidFill>
              </a:rPr>
              <a:t>   </a:t>
            </a:r>
          </a:p>
          <a:p>
            <a:pPr algn="r">
              <a:lnSpc>
                <a:spcPct val="80000"/>
              </a:lnSpc>
            </a:pPr>
            <a:endParaRPr lang="it-IT" sz="5400" dirty="0">
              <a:solidFill>
                <a:srgbClr val="FFFFFF"/>
              </a:solidFill>
            </a:endParaRPr>
          </a:p>
          <a:p>
            <a:pPr algn="r">
              <a:lnSpc>
                <a:spcPct val="80000"/>
              </a:lnSpc>
            </a:pPr>
            <a:endParaRPr lang="it-IT" sz="7200" dirty="0">
              <a:solidFill>
                <a:srgbClr val="FFFFFF"/>
              </a:solidFill>
            </a:endParaRPr>
          </a:p>
          <a:p>
            <a:pPr algn="r"/>
            <a:endParaRPr lang="it-IT" sz="3600" dirty="0">
              <a:solidFill>
                <a:schemeClr val="bg1"/>
              </a:solidFill>
            </a:endParaRPr>
          </a:p>
          <a:p>
            <a:pPr algn="r">
              <a:defRPr/>
            </a:pPr>
            <a:br>
              <a:rPr lang="it-IT" sz="3600" dirty="0">
                <a:solidFill>
                  <a:schemeClr val="bg1"/>
                </a:solidFill>
              </a:rPr>
            </a:br>
            <a:r>
              <a:rPr lang="it-IT" sz="3600" dirty="0">
                <a:solidFill>
                  <a:schemeClr val="bg1"/>
                </a:solidFill>
              </a:rPr>
              <a:t>&lt;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405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-1" y="-104172"/>
            <a:ext cx="9169401" cy="6977063"/>
          </a:xfrm>
          <a:solidFill>
            <a:schemeClr val="tx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9600" b="1">
                <a:solidFill>
                  <a:srgbClr val="FFFF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lang="en-GB" sz="9600" b="1">
              <a:solidFill>
                <a:schemeClr val="tx1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C393F45-2FF3-1949-88EE-58C4E3FDD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1429" y="-119063"/>
            <a:ext cx="12554858" cy="69770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4B44F7-6516-0F8D-5A0B-92E0A0927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835" y="4789757"/>
            <a:ext cx="4927727" cy="968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it-IT" sz="3200" dirty="0">
                <a:solidFill>
                  <a:srgbClr val="FFFFFF"/>
                </a:solidFill>
              </a:rPr>
              <a:t>edicole come</a:t>
            </a:r>
          </a:p>
          <a:p>
            <a:pPr algn="ctr">
              <a:lnSpc>
                <a:spcPct val="80000"/>
              </a:lnSpc>
            </a:pPr>
            <a:r>
              <a:rPr lang="it-IT" sz="3200" dirty="0">
                <a:solidFill>
                  <a:srgbClr val="FFFFFF"/>
                </a:solidFill>
              </a:rPr>
              <a:t>portinerie di comunità</a:t>
            </a:r>
          </a:p>
          <a:p>
            <a:pPr algn="ctr">
              <a:lnSpc>
                <a:spcPct val="80000"/>
              </a:lnSpc>
            </a:pPr>
            <a:r>
              <a:rPr lang="it-IT" sz="3200" dirty="0">
                <a:solidFill>
                  <a:srgbClr val="FFFFFF"/>
                </a:solidFill>
              </a:rPr>
              <a:t>   </a:t>
            </a:r>
          </a:p>
          <a:p>
            <a:pPr algn="r">
              <a:lnSpc>
                <a:spcPct val="80000"/>
              </a:lnSpc>
            </a:pPr>
            <a:endParaRPr lang="it-IT" sz="5400" dirty="0">
              <a:solidFill>
                <a:srgbClr val="FFFFFF"/>
              </a:solidFill>
            </a:endParaRPr>
          </a:p>
          <a:p>
            <a:pPr algn="r">
              <a:lnSpc>
                <a:spcPct val="80000"/>
              </a:lnSpc>
            </a:pPr>
            <a:endParaRPr lang="it-IT" sz="7200" dirty="0">
              <a:solidFill>
                <a:srgbClr val="FFFFFF"/>
              </a:solidFill>
            </a:endParaRPr>
          </a:p>
          <a:p>
            <a:pPr algn="r"/>
            <a:endParaRPr lang="it-IT" sz="3600" dirty="0">
              <a:solidFill>
                <a:schemeClr val="bg1"/>
              </a:solidFill>
            </a:endParaRPr>
          </a:p>
          <a:p>
            <a:pPr algn="r">
              <a:defRPr/>
            </a:pPr>
            <a:br>
              <a:rPr lang="it-IT" sz="3600" dirty="0">
                <a:solidFill>
                  <a:schemeClr val="bg1"/>
                </a:solidFill>
              </a:rPr>
            </a:br>
            <a:r>
              <a:rPr lang="it-IT" sz="3600" dirty="0">
                <a:solidFill>
                  <a:schemeClr val="bg1"/>
                </a:solidFill>
              </a:rPr>
              <a:t>&lt;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888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856CAE1-C01C-4948-BB64-6DEF67AF1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628" y="-16936"/>
            <a:ext cx="11218155" cy="720654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4E1225-8E97-0241-AA04-C9617103F247}"/>
              </a:ext>
            </a:extLst>
          </p:cNvPr>
          <p:cNvSpPr txBox="1"/>
          <p:nvPr/>
        </p:nvSpPr>
        <p:spPr>
          <a:xfrm>
            <a:off x="133350" y="4339"/>
            <a:ext cx="46101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Parler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échanger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, se </a:t>
            </a:r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confier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sur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les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soucis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 de la vie, </a:t>
            </a:r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ceux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 qui le </a:t>
            </a:r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souhaitent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sont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accueillis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 par </a:t>
            </a:r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des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permanents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des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psys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du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it-IT" b="1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cœur</a:t>
            </a:r>
            <a:r>
              <a:rPr lang="it-IT" b="1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</a:p>
          <a:p>
            <a:pPr algn="l"/>
            <a:r>
              <a:rPr lang="it-IT" b="0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Psy</a:t>
            </a:r>
            <a:r>
              <a:rPr lang="it-IT" b="0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it-IT" b="0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du</a:t>
            </a:r>
            <a:r>
              <a:rPr lang="it-IT" b="0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it-IT" b="0" i="0" u="none" strike="noStrike" dirty="0" err="1">
                <a:solidFill>
                  <a:schemeClr val="bg1"/>
                </a:solidFill>
                <a:effectLst/>
                <a:latin typeface="Montserrat" pitchFamily="2" charset="77"/>
              </a:rPr>
              <a:t>coeur</a:t>
            </a:r>
            <a:endParaRPr lang="it-IT" b="0" i="0" u="none" strike="noStrike" dirty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1E5E445-6F2F-F240-86D3-40F3678CC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455" y="4484253"/>
            <a:ext cx="5958645" cy="9343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it-IT" sz="3200" dirty="0">
                <a:solidFill>
                  <a:srgbClr val="FFFFFF"/>
                </a:solidFill>
              </a:rPr>
              <a:t>uffici municipali come chioschi multifunzionali per i cittadini</a:t>
            </a:r>
          </a:p>
          <a:p>
            <a:pPr algn="r">
              <a:lnSpc>
                <a:spcPct val="80000"/>
              </a:lnSpc>
            </a:pPr>
            <a:endParaRPr lang="it-IT" sz="5400" dirty="0">
              <a:solidFill>
                <a:srgbClr val="FFFFFF"/>
              </a:solidFill>
            </a:endParaRPr>
          </a:p>
          <a:p>
            <a:pPr algn="r">
              <a:lnSpc>
                <a:spcPct val="80000"/>
              </a:lnSpc>
            </a:pPr>
            <a:endParaRPr lang="it-IT" sz="7200" dirty="0">
              <a:solidFill>
                <a:srgbClr val="FFFFFF"/>
              </a:solidFill>
            </a:endParaRPr>
          </a:p>
          <a:p>
            <a:pPr algn="r"/>
            <a:endParaRPr lang="it-IT" sz="3600" dirty="0">
              <a:solidFill>
                <a:schemeClr val="bg1"/>
              </a:solidFill>
            </a:endParaRPr>
          </a:p>
          <a:p>
            <a:pPr algn="r">
              <a:defRPr/>
            </a:pPr>
            <a:br>
              <a:rPr lang="it-IT" sz="3600" dirty="0">
                <a:solidFill>
                  <a:schemeClr val="bg1"/>
                </a:solidFill>
              </a:rPr>
            </a:br>
            <a:r>
              <a:rPr lang="it-IT" sz="3600" dirty="0">
                <a:solidFill>
                  <a:schemeClr val="bg1"/>
                </a:solidFill>
              </a:rPr>
              <a:t>&lt;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790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ubtitle 2"/>
          <p:cNvSpPr txBox="1">
            <a:spLocks/>
          </p:cNvSpPr>
          <p:nvPr/>
        </p:nvSpPr>
        <p:spPr bwMode="auto">
          <a:xfrm>
            <a:off x="-57150" y="-14288"/>
            <a:ext cx="9201150" cy="705643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Arial" charset="0"/>
              <a:buNone/>
            </a:pPr>
            <a:endParaRPr lang="en-US" sz="800" b="1"/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3" name="Picture 2" descr="immagini.quotidiano.ne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951" y="0"/>
            <a:ext cx="11039951" cy="7042151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00252F6-3D43-BEAD-3636-AE9E1CD41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136" y="5094556"/>
            <a:ext cx="4927727" cy="12844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it-IT" sz="3200" dirty="0">
                <a:solidFill>
                  <a:srgbClr val="FFFFFF"/>
                </a:solidFill>
              </a:rPr>
              <a:t>sportelli di servizi sociali come centri di nuove comunità della cura</a:t>
            </a:r>
          </a:p>
          <a:p>
            <a:pPr algn="ctr">
              <a:lnSpc>
                <a:spcPct val="80000"/>
              </a:lnSpc>
            </a:pPr>
            <a:r>
              <a:rPr lang="it-IT" sz="3200" dirty="0">
                <a:solidFill>
                  <a:srgbClr val="FFFFFF"/>
                </a:solidFill>
              </a:rPr>
              <a:t>   </a:t>
            </a:r>
          </a:p>
          <a:p>
            <a:pPr algn="r">
              <a:lnSpc>
                <a:spcPct val="80000"/>
              </a:lnSpc>
            </a:pPr>
            <a:endParaRPr lang="it-IT" sz="5400" dirty="0">
              <a:solidFill>
                <a:srgbClr val="FFFFFF"/>
              </a:solidFill>
            </a:endParaRPr>
          </a:p>
          <a:p>
            <a:pPr algn="r">
              <a:lnSpc>
                <a:spcPct val="80000"/>
              </a:lnSpc>
            </a:pPr>
            <a:endParaRPr lang="it-IT" sz="7200" dirty="0">
              <a:solidFill>
                <a:srgbClr val="FFFFFF"/>
              </a:solidFill>
            </a:endParaRPr>
          </a:p>
          <a:p>
            <a:pPr algn="r"/>
            <a:endParaRPr lang="it-IT" sz="3600" dirty="0">
              <a:solidFill>
                <a:schemeClr val="bg1"/>
              </a:solidFill>
            </a:endParaRPr>
          </a:p>
          <a:p>
            <a:pPr algn="r">
              <a:defRPr/>
            </a:pPr>
            <a:br>
              <a:rPr lang="it-IT" sz="3600" dirty="0">
                <a:solidFill>
                  <a:schemeClr val="bg1"/>
                </a:solidFill>
              </a:rPr>
            </a:br>
            <a:r>
              <a:rPr lang="it-IT" sz="3600" dirty="0">
                <a:solidFill>
                  <a:schemeClr val="bg1"/>
                </a:solidFill>
              </a:rPr>
              <a:t>&lt;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204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-28222" y="-1484"/>
            <a:ext cx="9200444" cy="6858001"/>
          </a:xfrm>
          <a:prstGeom prst="rect">
            <a:avLst/>
          </a:prstGeom>
          <a:solidFill>
            <a:srgbClr val="FF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50000"/>
              </a:lnSpc>
            </a:pPr>
            <a:endParaRPr lang="en-US" sz="40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sz="800" b="1" dirty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it-IT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sz="80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40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40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4000" b="1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C38425F-D43E-5A6C-73AB-9E31EE7F8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204" y="3074674"/>
            <a:ext cx="7238718" cy="2777486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1400"/>
              </a:spcBef>
              <a:spcAft>
                <a:spcPts val="1400"/>
              </a:spcAft>
            </a:pPr>
            <a:r>
              <a:rPr lang="it-IT" sz="2800" kern="1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servizi in cui i cittadini non sono (solo) utenti     ma (anche) attori partecipi e collaborativi</a:t>
            </a:r>
            <a:endParaRPr lang="it-IT" sz="2800" kern="15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ts val="1400"/>
              </a:spcBef>
              <a:spcAft>
                <a:spcPts val="1400"/>
              </a:spcAft>
            </a:pPr>
            <a:endParaRPr lang="it-IT" i="1" kern="15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1400"/>
              </a:spcBef>
              <a:spcAft>
                <a:spcPts val="1400"/>
              </a:spcAft>
            </a:pPr>
            <a:endParaRPr lang="it-IT" i="1" kern="1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1400"/>
              </a:spcBef>
              <a:spcAft>
                <a:spcPts val="1400"/>
              </a:spcAft>
            </a:pPr>
            <a:endParaRPr lang="it-IT" i="1" kern="15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1400"/>
              </a:spcBef>
              <a:spcAft>
                <a:spcPts val="1400"/>
              </a:spcAft>
            </a:pPr>
            <a:endParaRPr lang="it-IT" kern="15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400"/>
              </a:spcBef>
              <a:spcAft>
                <a:spcPts val="1400"/>
              </a:spcAft>
            </a:pPr>
            <a:r>
              <a:rPr lang="it-IT" sz="1800" kern="1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it-IT" sz="1800" kern="15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promot</a:t>
            </a:r>
            <a:endParaRPr lang="it-IT" sz="1800" kern="15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A64F863-7AE5-A102-A49B-39CD8181B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10370"/>
            <a:ext cx="9144000" cy="110582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it-IT" sz="4800" dirty="0">
                <a:solidFill>
                  <a:srgbClr val="FFFFFF"/>
                </a:solidFill>
                <a:highlight>
                  <a:srgbClr val="000000"/>
                </a:highlight>
              </a:rPr>
              <a:t>servizi pubblici</a:t>
            </a:r>
          </a:p>
          <a:p>
            <a:pPr algn="ctr">
              <a:lnSpc>
                <a:spcPct val="70000"/>
              </a:lnSpc>
            </a:pPr>
            <a:r>
              <a:rPr lang="it-IT" sz="4800" dirty="0">
                <a:solidFill>
                  <a:srgbClr val="FFFFFF"/>
                </a:solidFill>
                <a:highlight>
                  <a:srgbClr val="000000"/>
                </a:highlight>
              </a:rPr>
              <a:t>collaborativi</a:t>
            </a:r>
          </a:p>
          <a:p>
            <a:pPr algn="ctr">
              <a:lnSpc>
                <a:spcPct val="70000"/>
              </a:lnSpc>
            </a:pPr>
            <a:endParaRPr lang="it-IT" sz="800" dirty="0">
              <a:solidFill>
                <a:srgbClr val="FFFFFF"/>
              </a:solidFill>
              <a:highlight>
                <a:srgbClr val="000000"/>
              </a:highlight>
            </a:endParaRPr>
          </a:p>
          <a:p>
            <a:pPr algn="ctr">
              <a:lnSpc>
                <a:spcPct val="70000"/>
              </a:lnSpc>
            </a:pPr>
            <a:endParaRPr lang="it-IT" sz="800" dirty="0">
              <a:solidFill>
                <a:srgbClr val="FFFFFF"/>
              </a:solidFill>
              <a:highlight>
                <a:srgbClr val="000000"/>
              </a:highlight>
            </a:endParaRPr>
          </a:p>
          <a:p>
            <a:pPr algn="ctr">
              <a:lnSpc>
                <a:spcPct val="70000"/>
              </a:lnSpc>
            </a:pPr>
            <a:r>
              <a:rPr lang="it-IT" sz="3600" dirty="0">
                <a:solidFill>
                  <a:srgbClr val="FFFFFF"/>
                </a:solidFill>
                <a:highlight>
                  <a:srgbClr val="000000"/>
                </a:highlight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736295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 descr="++ superilla_SantAntoni_Barcelona_Constraul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0" y="-1"/>
            <a:ext cx="10562165" cy="704144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F52CFAEF-83B8-D385-8BCE-53AA43FC9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115" y="1593150"/>
            <a:ext cx="5964020" cy="16878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it-IT" sz="800" b="1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defRPr/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defRPr/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it-IT" sz="4000" dirty="0">
                <a:solidFill>
                  <a:srgbClr val="FFFFFF"/>
                </a:solidFill>
              </a:rPr>
              <a:t>piattaforme di opportunità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dirty="0">
                <a:solidFill>
                  <a:srgbClr val="FFFFFF"/>
                </a:solidFill>
              </a:rPr>
              <a:t>per diversi progetti</a:t>
            </a:r>
          </a:p>
          <a:p>
            <a:pPr algn="ctr">
              <a:lnSpc>
                <a:spcPct val="80000"/>
              </a:lnSpc>
              <a:defRPr/>
            </a:pPr>
            <a:br>
              <a:rPr lang="it-IT" sz="4000" b="1" dirty="0">
                <a:solidFill>
                  <a:srgbClr val="FFFFFF"/>
                </a:solidFill>
              </a:rPr>
            </a:br>
            <a:endParaRPr lang="it-IT" sz="4000" b="1" dirty="0">
              <a:solidFill>
                <a:srgbClr val="FFFFFF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445D688-CBBC-D6EA-F815-4C18206E5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115" y="1639121"/>
            <a:ext cx="6183552" cy="33120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C3BBEA-F907-5558-98ED-03D80ED19E93}"/>
              </a:ext>
            </a:extLst>
          </p:cNvPr>
          <p:cNvSpPr txBox="1">
            <a:spLocks/>
          </p:cNvSpPr>
          <p:nvPr/>
        </p:nvSpPr>
        <p:spPr>
          <a:xfrm>
            <a:off x="4786485" y="3139326"/>
            <a:ext cx="4192374" cy="285696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800" b="1" dirty="0">
                <a:solidFill>
                  <a:srgbClr val="FFFFFF"/>
                </a:solidFill>
                <a:latin typeface="Arial"/>
                <a:cs typeface="Arial"/>
              </a:rPr>
              <a:t>Vila </a:t>
            </a:r>
            <a:r>
              <a:rPr lang="it-IT" sz="2800" b="1" dirty="0" err="1">
                <a:solidFill>
                  <a:srgbClr val="FFFFFF"/>
                </a:solidFill>
                <a:latin typeface="Arial"/>
                <a:cs typeface="Arial"/>
              </a:rPr>
              <a:t>Veina</a:t>
            </a:r>
            <a:endParaRPr lang="it-IT" sz="28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r>
              <a:rPr lang="it-IT" sz="2800" b="1" dirty="0">
                <a:solidFill>
                  <a:srgbClr val="FFFFFF"/>
                </a:solidFill>
                <a:latin typeface="Arial"/>
                <a:cs typeface="Arial"/>
              </a:rPr>
              <a:t>la citta vicina</a:t>
            </a:r>
          </a:p>
          <a:p>
            <a:pPr>
              <a:lnSpc>
                <a:spcPct val="80000"/>
              </a:lnSpc>
            </a:pPr>
            <a:endParaRPr lang="it-IT" sz="8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r>
              <a:rPr lang="it-IT" sz="2400" dirty="0">
                <a:solidFill>
                  <a:srgbClr val="FFFFFF"/>
                </a:solidFill>
                <a:latin typeface="Arial"/>
                <a:cs typeface="Arial"/>
              </a:rPr>
              <a:t>Programma della Direzione dell’innovazione sociale, </a:t>
            </a:r>
          </a:p>
          <a:p>
            <a:pPr>
              <a:lnSpc>
                <a:spcPct val="80000"/>
              </a:lnSpc>
            </a:pPr>
            <a:r>
              <a:rPr lang="it-IT" sz="2400" dirty="0">
                <a:solidFill>
                  <a:srgbClr val="FFFFFF"/>
                </a:solidFill>
                <a:latin typeface="Arial"/>
                <a:cs typeface="Arial"/>
              </a:rPr>
              <a:t>dei diritti sociali, </a:t>
            </a:r>
          </a:p>
          <a:p>
            <a:pPr>
              <a:lnSpc>
                <a:spcPct val="80000"/>
              </a:lnSpc>
            </a:pPr>
            <a:r>
              <a:rPr lang="it-IT" sz="2400" dirty="0">
                <a:solidFill>
                  <a:srgbClr val="FFFFFF"/>
                </a:solidFill>
                <a:latin typeface="Arial"/>
                <a:cs typeface="Arial"/>
              </a:rPr>
              <a:t>della giustizia globale, </a:t>
            </a:r>
          </a:p>
          <a:p>
            <a:pPr>
              <a:lnSpc>
                <a:spcPct val="80000"/>
              </a:lnSpc>
            </a:pPr>
            <a:r>
              <a:rPr lang="it-IT" sz="2400" dirty="0">
                <a:solidFill>
                  <a:srgbClr val="FFFFFF"/>
                </a:solidFill>
                <a:latin typeface="Arial"/>
                <a:cs typeface="Arial"/>
              </a:rPr>
              <a:t>del femminismo e LGTBQ </a:t>
            </a:r>
          </a:p>
          <a:p>
            <a:pPr>
              <a:lnSpc>
                <a:spcPct val="80000"/>
              </a:lnSpc>
            </a:pPr>
            <a:r>
              <a:rPr lang="it-IT" sz="2400" dirty="0">
                <a:solidFill>
                  <a:srgbClr val="FFFFFF"/>
                </a:solidFill>
                <a:latin typeface="Arial"/>
                <a:cs typeface="Arial"/>
              </a:rPr>
              <a:t>dell’</a:t>
            </a:r>
            <a:r>
              <a:rPr lang="it-IT" sz="2400" dirty="0" err="1">
                <a:solidFill>
                  <a:srgbClr val="FFFFFF"/>
                </a:solidFill>
                <a:latin typeface="Arial"/>
                <a:cs typeface="Arial"/>
              </a:rPr>
              <a:t>Ajuntament</a:t>
            </a:r>
            <a:r>
              <a:rPr lang="it-IT" sz="24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it-IT" sz="2400" dirty="0" err="1">
                <a:solidFill>
                  <a:srgbClr val="FFFFFF"/>
                </a:solidFill>
                <a:latin typeface="Arial"/>
                <a:cs typeface="Arial"/>
              </a:rPr>
              <a:t>Barcelona</a:t>
            </a:r>
            <a:endParaRPr lang="it-IT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3023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42245" y="0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4111573-E38B-5F41-ADA7-CC6125FFE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48" y="2721708"/>
            <a:ext cx="9186245" cy="17765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oggi, questo modo di pesare e di fare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mostrato le sue tragiche implicazioni</a:t>
            </a:r>
          </a:p>
          <a:p>
            <a:pPr lvl="0" algn="ctr" eaLnBrk="1" hangingPunct="1">
              <a:lnSpc>
                <a:spcPct val="80000"/>
              </a:lnSpc>
            </a:pPr>
            <a:r>
              <a:rPr lang="it-IT" sz="3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ecologiche, sociali, culturali e politiche</a:t>
            </a:r>
            <a:endParaRPr lang="en-GB" sz="8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en-GB" sz="8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en-GB" sz="3200" dirty="0">
                <a:solidFill>
                  <a:schemeClr val="bg1"/>
                </a:solidFill>
              </a:rPr>
              <a:t>  </a:t>
            </a: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en-GB" sz="3200" dirty="0">
                <a:solidFill>
                  <a:schemeClr val="bg1"/>
                </a:solidFill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en-GB" sz="3200" dirty="0">
                <a:solidFill>
                  <a:schemeClr val="bg1"/>
                </a:solidFill>
              </a:rPr>
              <a:t> </a:t>
            </a: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endParaRPr lang="en-GB" sz="32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en-GB" sz="3200" dirty="0">
                <a:solidFill>
                  <a:schemeClr val="bg1"/>
                </a:solidFill>
              </a:rPr>
              <a:t> ‘</a:t>
            </a:r>
          </a:p>
        </p:txBody>
      </p:sp>
    </p:spTree>
    <p:extLst>
      <p:ext uri="{BB962C8B-B14F-4D97-AF65-F5344CB8AC3E}">
        <p14:creationId xmlns:p14="http://schemas.microsoft.com/office/powerpoint/2010/main" val="9855233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C3F49C4-BD35-87D2-E3DE-6ED23D415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7482"/>
            <a:ext cx="9144000" cy="4953964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2A1BDE-6C37-4852-6A32-CA6AA27CDEF7}"/>
              </a:ext>
            </a:extLst>
          </p:cNvPr>
          <p:cNvSpPr txBox="1">
            <a:spLocks/>
          </p:cNvSpPr>
          <p:nvPr/>
        </p:nvSpPr>
        <p:spPr>
          <a:xfrm>
            <a:off x="-56443" y="4896482"/>
            <a:ext cx="9214554" cy="15374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800" dirty="0">
                <a:solidFill>
                  <a:srgbClr val="FFFFFF"/>
                </a:solidFill>
                <a:latin typeface="Arial"/>
                <a:cs typeface="Arial"/>
              </a:rPr>
              <a:t> servizi social distribuiti </a:t>
            </a: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in 115 aree </a:t>
            </a:r>
            <a:r>
              <a:rPr lang="it-IT" sz="2800" dirty="0">
                <a:solidFill>
                  <a:srgbClr val="FFFFFF"/>
                </a:solidFill>
                <a:latin typeface="Arial"/>
                <a:cs typeface="Arial"/>
              </a:rPr>
              <a:t>territoriali. </a:t>
            </a:r>
          </a:p>
          <a:p>
            <a:pPr>
              <a:lnSpc>
                <a:spcPct val="80000"/>
              </a:lnSpc>
            </a:pPr>
            <a:r>
              <a:rPr lang="it-IT" sz="2800" dirty="0">
                <a:solidFill>
                  <a:srgbClr val="FFFFFF"/>
                </a:solidFill>
                <a:latin typeface="Arial"/>
                <a:cs typeface="Arial"/>
              </a:rPr>
              <a:t>(nel periodo 2021 -2023 ne sono state implementate 16)</a:t>
            </a:r>
          </a:p>
          <a:p>
            <a:pPr>
              <a:lnSpc>
                <a:spcPct val="80000"/>
              </a:lnSpc>
            </a:pPr>
            <a:endParaRPr lang="it-IT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D16633-20B2-EC8A-0162-AB7514AED727}"/>
              </a:ext>
            </a:extLst>
          </p:cNvPr>
          <p:cNvSpPr txBox="1">
            <a:spLocks/>
          </p:cNvSpPr>
          <p:nvPr/>
        </p:nvSpPr>
        <p:spPr>
          <a:xfrm>
            <a:off x="7213601" y="826836"/>
            <a:ext cx="1811864" cy="31334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anziani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37CBD6-85F2-8E54-810C-5FD9A91AA5B4}"/>
              </a:ext>
            </a:extLst>
          </p:cNvPr>
          <p:cNvSpPr txBox="1">
            <a:spLocks/>
          </p:cNvSpPr>
          <p:nvPr/>
        </p:nvSpPr>
        <p:spPr>
          <a:xfrm>
            <a:off x="7236179" y="1915622"/>
            <a:ext cx="1811864" cy="31334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bambini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E5E438-EFC9-7C4C-E3DB-FD0A0705A928}"/>
              </a:ext>
            </a:extLst>
          </p:cNvPr>
          <p:cNvSpPr txBox="1">
            <a:spLocks/>
          </p:cNvSpPr>
          <p:nvPr/>
        </p:nvSpPr>
        <p:spPr>
          <a:xfrm>
            <a:off x="7236179" y="2926759"/>
            <a:ext cx="1811864" cy="31334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comunità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B88AD8-3FC0-A554-C189-E996A838A82C}"/>
              </a:ext>
            </a:extLst>
          </p:cNvPr>
          <p:cNvSpPr txBox="1">
            <a:spLocks/>
          </p:cNvSpPr>
          <p:nvPr/>
        </p:nvSpPr>
        <p:spPr>
          <a:xfrm>
            <a:off x="7247468" y="3939843"/>
            <a:ext cx="1811864" cy="31334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spazi pubblici</a:t>
            </a:r>
          </a:p>
        </p:txBody>
      </p:sp>
    </p:spTree>
    <p:extLst>
      <p:ext uri="{BB962C8B-B14F-4D97-AF65-F5344CB8AC3E}">
        <p14:creationId xmlns:p14="http://schemas.microsoft.com/office/powerpoint/2010/main" val="5131274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8A4B754D-BC59-FA17-47B7-F2B16B84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67"/>
            <a:ext cx="9110076" cy="4897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12D4-EE62-30BE-9269-EB2779F1143E}"/>
              </a:ext>
            </a:extLst>
          </p:cNvPr>
          <p:cNvSpPr txBox="1">
            <a:spLocks/>
          </p:cNvSpPr>
          <p:nvPr/>
        </p:nvSpPr>
        <p:spPr>
          <a:xfrm>
            <a:off x="-56443" y="4896482"/>
            <a:ext cx="9214554" cy="15374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linee guida per promuovere</a:t>
            </a:r>
          </a:p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relazioni di cura</a:t>
            </a:r>
          </a:p>
        </p:txBody>
      </p:sp>
    </p:spTree>
    <p:extLst>
      <p:ext uri="{BB962C8B-B14F-4D97-AF65-F5344CB8AC3E}">
        <p14:creationId xmlns:p14="http://schemas.microsoft.com/office/powerpoint/2010/main" val="16701724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8A4B754D-BC59-FA17-47B7-F2B16B84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67"/>
            <a:ext cx="9110076" cy="4897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12D4-EE62-30BE-9269-EB2779F1143E}"/>
              </a:ext>
            </a:extLst>
          </p:cNvPr>
          <p:cNvSpPr txBox="1">
            <a:spLocks/>
          </p:cNvSpPr>
          <p:nvPr/>
        </p:nvSpPr>
        <p:spPr>
          <a:xfrm>
            <a:off x="-56443" y="4896482"/>
            <a:ext cx="9214554" cy="15374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linee guida per promuovere</a:t>
            </a:r>
          </a:p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relazioni di cura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892152A-D957-9D1D-9E06-B26C5135BDB1}"/>
              </a:ext>
            </a:extLst>
          </p:cNvPr>
          <p:cNvSpPr txBox="1">
            <a:spLocks/>
          </p:cNvSpPr>
          <p:nvPr/>
        </p:nvSpPr>
        <p:spPr>
          <a:xfrm>
            <a:off x="67734" y="3721644"/>
            <a:ext cx="2088442" cy="113468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promuovere la prossimità fisica e relazionale</a:t>
            </a:r>
          </a:p>
        </p:txBody>
      </p:sp>
    </p:spTree>
    <p:extLst>
      <p:ext uri="{BB962C8B-B14F-4D97-AF65-F5344CB8AC3E}">
        <p14:creationId xmlns:p14="http://schemas.microsoft.com/office/powerpoint/2010/main" val="23395988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8A4B754D-BC59-FA17-47B7-F2B16B84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67"/>
            <a:ext cx="9110076" cy="4897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12D4-EE62-30BE-9269-EB2779F1143E}"/>
              </a:ext>
            </a:extLst>
          </p:cNvPr>
          <p:cNvSpPr txBox="1">
            <a:spLocks/>
          </p:cNvSpPr>
          <p:nvPr/>
        </p:nvSpPr>
        <p:spPr>
          <a:xfrm>
            <a:off x="-56443" y="4896482"/>
            <a:ext cx="9214554" cy="15374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linee guida per promuovere</a:t>
            </a:r>
          </a:p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relazioni di cura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899133-D7B6-89D3-2E6D-CAC251CE4325}"/>
              </a:ext>
            </a:extLst>
          </p:cNvPr>
          <p:cNvSpPr txBox="1">
            <a:spLocks/>
          </p:cNvSpPr>
          <p:nvPr/>
        </p:nvSpPr>
        <p:spPr>
          <a:xfrm>
            <a:off x="1806223" y="3721644"/>
            <a:ext cx="1907823" cy="113468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integrare </a:t>
            </a:r>
          </a:p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servizi medici e sociali</a:t>
            </a:r>
          </a:p>
        </p:txBody>
      </p:sp>
    </p:spTree>
    <p:extLst>
      <p:ext uri="{BB962C8B-B14F-4D97-AF65-F5344CB8AC3E}">
        <p14:creationId xmlns:p14="http://schemas.microsoft.com/office/powerpoint/2010/main" val="5177611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8A4B754D-BC59-FA17-47B7-F2B16B84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67"/>
            <a:ext cx="9110076" cy="4897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12D4-EE62-30BE-9269-EB2779F1143E}"/>
              </a:ext>
            </a:extLst>
          </p:cNvPr>
          <p:cNvSpPr txBox="1">
            <a:spLocks/>
          </p:cNvSpPr>
          <p:nvPr/>
        </p:nvSpPr>
        <p:spPr>
          <a:xfrm>
            <a:off x="-56443" y="4896482"/>
            <a:ext cx="9214554" cy="15374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linee guida per promuovere</a:t>
            </a:r>
          </a:p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relazioni di cura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FACF0E-64D5-E8F9-5A0A-594F3B417B83}"/>
              </a:ext>
            </a:extLst>
          </p:cNvPr>
          <p:cNvSpPr txBox="1">
            <a:spLocks/>
          </p:cNvSpPr>
          <p:nvPr/>
        </p:nvSpPr>
        <p:spPr>
          <a:xfrm>
            <a:off x="3663248" y="3701021"/>
            <a:ext cx="1608670" cy="113468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coinvolgere attivamente la comunità</a:t>
            </a:r>
          </a:p>
        </p:txBody>
      </p:sp>
    </p:spTree>
    <p:extLst>
      <p:ext uri="{BB962C8B-B14F-4D97-AF65-F5344CB8AC3E}">
        <p14:creationId xmlns:p14="http://schemas.microsoft.com/office/powerpoint/2010/main" val="37662226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8A4B754D-BC59-FA17-47B7-F2B16B84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67"/>
            <a:ext cx="9110076" cy="4897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12D4-EE62-30BE-9269-EB2779F1143E}"/>
              </a:ext>
            </a:extLst>
          </p:cNvPr>
          <p:cNvSpPr txBox="1">
            <a:spLocks/>
          </p:cNvSpPr>
          <p:nvPr/>
        </p:nvSpPr>
        <p:spPr>
          <a:xfrm>
            <a:off x="-56443" y="4896482"/>
            <a:ext cx="9214554" cy="15374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linee guida per promuovere</a:t>
            </a:r>
          </a:p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relazioni di cura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98A849-B732-6976-F6D6-C225D8CFC339}"/>
              </a:ext>
            </a:extLst>
          </p:cNvPr>
          <p:cNvSpPr txBox="1">
            <a:spLocks/>
          </p:cNvSpPr>
          <p:nvPr/>
        </p:nvSpPr>
        <p:spPr>
          <a:xfrm>
            <a:off x="5339645" y="3701021"/>
            <a:ext cx="1811869" cy="113468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adattare gli spazi pubblici e residenziali</a:t>
            </a:r>
          </a:p>
        </p:txBody>
      </p:sp>
    </p:spTree>
    <p:extLst>
      <p:ext uri="{BB962C8B-B14F-4D97-AF65-F5344CB8AC3E}">
        <p14:creationId xmlns:p14="http://schemas.microsoft.com/office/powerpoint/2010/main" val="32216320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8A4B754D-BC59-FA17-47B7-F2B16B84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67"/>
            <a:ext cx="9110076" cy="4897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12D4-EE62-30BE-9269-EB2779F1143E}"/>
              </a:ext>
            </a:extLst>
          </p:cNvPr>
          <p:cNvSpPr txBox="1">
            <a:spLocks/>
          </p:cNvSpPr>
          <p:nvPr/>
        </p:nvSpPr>
        <p:spPr>
          <a:xfrm>
            <a:off x="-56443" y="4896482"/>
            <a:ext cx="9214554" cy="15374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linee guida per promuovere</a:t>
            </a:r>
          </a:p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relazioni di cura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A465436-9FF5-E107-65E8-0A60ED90FDB2}"/>
              </a:ext>
            </a:extLst>
          </p:cNvPr>
          <p:cNvSpPr txBox="1">
            <a:spLocks/>
          </p:cNvSpPr>
          <p:nvPr/>
        </p:nvSpPr>
        <p:spPr>
          <a:xfrm>
            <a:off x="6953954" y="3701021"/>
            <a:ext cx="1936056" cy="113468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adottare una prospettiva femminista</a:t>
            </a:r>
          </a:p>
        </p:txBody>
      </p:sp>
    </p:spTree>
    <p:extLst>
      <p:ext uri="{BB962C8B-B14F-4D97-AF65-F5344CB8AC3E}">
        <p14:creationId xmlns:p14="http://schemas.microsoft.com/office/powerpoint/2010/main" val="32417431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CB08733F-159A-D0B7-BB48-90E089235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18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68EA8-E4DF-D39C-EC7A-E89307AD4A6D}"/>
              </a:ext>
            </a:extLst>
          </p:cNvPr>
          <p:cNvSpPr txBox="1">
            <a:spLocks/>
          </p:cNvSpPr>
          <p:nvPr/>
        </p:nvSpPr>
        <p:spPr>
          <a:xfrm>
            <a:off x="-56443" y="4896482"/>
            <a:ext cx="9214554" cy="15374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campi d’azione</a:t>
            </a:r>
          </a:p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dei progetti relativi alla cura</a:t>
            </a:r>
          </a:p>
        </p:txBody>
      </p:sp>
    </p:spTree>
    <p:extLst>
      <p:ext uri="{BB962C8B-B14F-4D97-AF65-F5344CB8AC3E}">
        <p14:creationId xmlns:p14="http://schemas.microsoft.com/office/powerpoint/2010/main" val="41846375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CB08733F-159A-D0B7-BB48-90E089235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18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68EA8-E4DF-D39C-EC7A-E89307AD4A6D}"/>
              </a:ext>
            </a:extLst>
          </p:cNvPr>
          <p:cNvSpPr txBox="1">
            <a:spLocks/>
          </p:cNvSpPr>
          <p:nvPr/>
        </p:nvSpPr>
        <p:spPr>
          <a:xfrm>
            <a:off x="-56443" y="4896482"/>
            <a:ext cx="9214554" cy="15374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campi d’azione</a:t>
            </a:r>
          </a:p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dei progetti relativi alla cura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9F3D7F-DBDE-4034-1E26-12E82C9A7EF7}"/>
              </a:ext>
            </a:extLst>
          </p:cNvPr>
          <p:cNvSpPr txBox="1">
            <a:spLocks/>
          </p:cNvSpPr>
          <p:nvPr/>
        </p:nvSpPr>
        <p:spPr>
          <a:xfrm>
            <a:off x="327381" y="3721644"/>
            <a:ext cx="1608670" cy="113468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assistenza domiciliare</a:t>
            </a:r>
          </a:p>
        </p:txBody>
      </p:sp>
    </p:spTree>
    <p:extLst>
      <p:ext uri="{BB962C8B-B14F-4D97-AF65-F5344CB8AC3E}">
        <p14:creationId xmlns:p14="http://schemas.microsoft.com/office/powerpoint/2010/main" val="11458618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CB08733F-159A-D0B7-BB48-90E089235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18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68EA8-E4DF-D39C-EC7A-E89307AD4A6D}"/>
              </a:ext>
            </a:extLst>
          </p:cNvPr>
          <p:cNvSpPr txBox="1">
            <a:spLocks/>
          </p:cNvSpPr>
          <p:nvPr/>
        </p:nvSpPr>
        <p:spPr>
          <a:xfrm>
            <a:off x="-56443" y="4896482"/>
            <a:ext cx="9214554" cy="15374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campi d’azione</a:t>
            </a:r>
          </a:p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dei progetti relativi alla cura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5B3B46-707C-5BD6-9DAD-00DE7DEAB0FD}"/>
              </a:ext>
            </a:extLst>
          </p:cNvPr>
          <p:cNvSpPr txBox="1">
            <a:spLocks/>
          </p:cNvSpPr>
          <p:nvPr/>
        </p:nvSpPr>
        <p:spPr>
          <a:xfrm>
            <a:off x="1586090" y="3721644"/>
            <a:ext cx="1608670" cy="113468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prevenzione</a:t>
            </a:r>
          </a:p>
        </p:txBody>
      </p:sp>
    </p:spTree>
    <p:extLst>
      <p:ext uri="{BB962C8B-B14F-4D97-AF65-F5344CB8AC3E}">
        <p14:creationId xmlns:p14="http://schemas.microsoft.com/office/powerpoint/2010/main" val="140376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-1" y="0"/>
            <a:ext cx="9169401" cy="6977063"/>
          </a:xfrm>
          <a:solidFill>
            <a:schemeClr val="tx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9600" b="1">
                <a:solidFill>
                  <a:srgbClr val="FFFF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lang="en-GB" sz="9600" b="1">
              <a:solidFill>
                <a:schemeClr val="tx1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401" y="3438259"/>
            <a:ext cx="9144000" cy="9156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sz="4400" b="1">
                <a:latin typeface="Arial"/>
                <a:cs typeface="Arial"/>
              </a:rPr>
              <a:t>disintermediation</a:t>
            </a:r>
          </a:p>
          <a:p>
            <a:pPr algn="ctr">
              <a:lnSpc>
                <a:spcPct val="80000"/>
              </a:lnSpc>
            </a:pPr>
            <a:endParaRPr lang="en-GB" sz="4400" b="1">
              <a:latin typeface="Arial"/>
              <a:cs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7558CD-88A8-84E1-642A-06D8B418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36"/>
            <a:ext cx="10441333" cy="696632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DAA9D317-8F85-3E39-6F83-6B1ADC2C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132" y="2245386"/>
            <a:ext cx="3623934" cy="1174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320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it-IT" sz="3600">
                <a:solidFill>
                  <a:schemeClr val="bg1"/>
                </a:solidFill>
                <a:highlight>
                  <a:srgbClr val="000000"/>
                </a:highlight>
              </a:rPr>
              <a:t>traffico e inquinamento</a:t>
            </a:r>
          </a:p>
        </p:txBody>
      </p:sp>
    </p:spTree>
    <p:extLst>
      <p:ext uri="{BB962C8B-B14F-4D97-AF65-F5344CB8AC3E}">
        <p14:creationId xmlns:p14="http://schemas.microsoft.com/office/powerpoint/2010/main" val="14424951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CB08733F-159A-D0B7-BB48-90E089235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18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68EA8-E4DF-D39C-EC7A-E89307AD4A6D}"/>
              </a:ext>
            </a:extLst>
          </p:cNvPr>
          <p:cNvSpPr txBox="1">
            <a:spLocks/>
          </p:cNvSpPr>
          <p:nvPr/>
        </p:nvSpPr>
        <p:spPr>
          <a:xfrm>
            <a:off x="-56443" y="4896482"/>
            <a:ext cx="9214554" cy="15374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campi d’azione</a:t>
            </a:r>
          </a:p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dei progetti relativi alla cura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5B3B46-707C-5BD6-9DAD-00DE7DEAB0FD}"/>
              </a:ext>
            </a:extLst>
          </p:cNvPr>
          <p:cNvSpPr txBox="1">
            <a:spLocks/>
          </p:cNvSpPr>
          <p:nvPr/>
        </p:nvSpPr>
        <p:spPr>
          <a:xfrm>
            <a:off x="2844796" y="3721644"/>
            <a:ext cx="1608670" cy="113468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promozione</a:t>
            </a:r>
          </a:p>
        </p:txBody>
      </p:sp>
    </p:spTree>
    <p:extLst>
      <p:ext uri="{BB962C8B-B14F-4D97-AF65-F5344CB8AC3E}">
        <p14:creationId xmlns:p14="http://schemas.microsoft.com/office/powerpoint/2010/main" val="30730661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CB08733F-159A-D0B7-BB48-90E089235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18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68EA8-E4DF-D39C-EC7A-E89307AD4A6D}"/>
              </a:ext>
            </a:extLst>
          </p:cNvPr>
          <p:cNvSpPr txBox="1">
            <a:spLocks/>
          </p:cNvSpPr>
          <p:nvPr/>
        </p:nvSpPr>
        <p:spPr>
          <a:xfrm>
            <a:off x="-56443" y="4896482"/>
            <a:ext cx="9214554" cy="15374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campi d’azione</a:t>
            </a:r>
          </a:p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dei progetti relativi alla cura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5B3B46-707C-5BD6-9DAD-00DE7DEAB0FD}"/>
              </a:ext>
            </a:extLst>
          </p:cNvPr>
          <p:cNvSpPr txBox="1">
            <a:spLocks/>
          </p:cNvSpPr>
          <p:nvPr/>
        </p:nvSpPr>
        <p:spPr>
          <a:xfrm>
            <a:off x="4628443" y="3721644"/>
            <a:ext cx="1738490" cy="113468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cura per chi presta cura</a:t>
            </a:r>
          </a:p>
        </p:txBody>
      </p:sp>
    </p:spTree>
    <p:extLst>
      <p:ext uri="{BB962C8B-B14F-4D97-AF65-F5344CB8AC3E}">
        <p14:creationId xmlns:p14="http://schemas.microsoft.com/office/powerpoint/2010/main" val="18267613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2333" y="-16936"/>
            <a:ext cx="9200444" cy="1498603"/>
          </a:xfrm>
          <a:prstGeom prst="rect">
            <a:avLst/>
          </a:prstGeom>
          <a:solidFill>
            <a:srgbClr val="000000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CB08733F-159A-D0B7-BB48-90E089235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18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68EA8-E4DF-D39C-EC7A-E89307AD4A6D}"/>
              </a:ext>
            </a:extLst>
          </p:cNvPr>
          <p:cNvSpPr txBox="1">
            <a:spLocks/>
          </p:cNvSpPr>
          <p:nvPr/>
        </p:nvSpPr>
        <p:spPr>
          <a:xfrm>
            <a:off x="-56443" y="4896482"/>
            <a:ext cx="9214554" cy="15374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campi d’azione</a:t>
            </a:r>
          </a:p>
          <a:p>
            <a:pPr>
              <a:lnSpc>
                <a:spcPct val="80000"/>
              </a:lnSpc>
            </a:pPr>
            <a:r>
              <a:rPr lang="it-IT" sz="3600" dirty="0">
                <a:solidFill>
                  <a:srgbClr val="FFFFFF"/>
                </a:solidFill>
                <a:latin typeface="Arial"/>
                <a:cs typeface="Arial"/>
              </a:rPr>
              <a:t>dei progetti relativi alla cura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5B3B46-707C-5BD6-9DAD-00DE7DEAB0FD}"/>
              </a:ext>
            </a:extLst>
          </p:cNvPr>
          <p:cNvSpPr txBox="1">
            <a:spLocks/>
          </p:cNvSpPr>
          <p:nvPr/>
        </p:nvSpPr>
        <p:spPr>
          <a:xfrm>
            <a:off x="6784620" y="3721644"/>
            <a:ext cx="1738490" cy="113468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supporto</a:t>
            </a:r>
          </a:p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per la prima infanzia </a:t>
            </a:r>
          </a:p>
        </p:txBody>
      </p:sp>
    </p:spTree>
    <p:extLst>
      <p:ext uri="{BB962C8B-B14F-4D97-AF65-F5344CB8AC3E}">
        <p14:creationId xmlns:p14="http://schemas.microsoft.com/office/powerpoint/2010/main" val="32837044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ubtitle 2"/>
          <p:cNvSpPr txBox="1">
            <a:spLocks/>
          </p:cNvSpPr>
          <p:nvPr/>
        </p:nvSpPr>
        <p:spPr bwMode="auto">
          <a:xfrm>
            <a:off x="-57150" y="-14288"/>
            <a:ext cx="9201150" cy="705643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Arial" charset="0"/>
              <a:buNone/>
            </a:pPr>
            <a:endParaRPr lang="en-US" sz="800" b="1"/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endParaRPr lang="en-US" sz="800" b="1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470EE5-C0EE-E440-D720-FCEE69B5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156" y="2582607"/>
            <a:ext cx="9209833" cy="18626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it-IT" sz="4800" dirty="0">
                <a:solidFill>
                  <a:srgbClr val="FFFFFF"/>
                </a:solidFill>
              </a:rPr>
              <a:t>case di comunità?</a:t>
            </a:r>
          </a:p>
          <a:p>
            <a:pPr algn="ctr">
              <a:lnSpc>
                <a:spcPct val="70000"/>
              </a:lnSpc>
              <a:defRPr/>
            </a:pPr>
            <a:endParaRPr lang="it-IT" sz="3200" dirty="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  <a:defRPr/>
            </a:pPr>
            <a:endParaRPr lang="en-GB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538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ubtitle 2"/>
          <p:cNvSpPr txBox="1">
            <a:spLocks/>
          </p:cNvSpPr>
          <p:nvPr/>
        </p:nvSpPr>
        <p:spPr bwMode="auto">
          <a:xfrm>
            <a:off x="-57150" y="-14288"/>
            <a:ext cx="9201150" cy="705643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Arial" charset="0"/>
              <a:buNone/>
            </a:pPr>
            <a:endParaRPr lang="en-US" sz="800" b="1"/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endParaRPr lang="en-US" sz="800" b="1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470EE5-C0EE-E440-D720-FCEE69B5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156" y="2582607"/>
            <a:ext cx="9209833" cy="18626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it-IT" sz="4800" dirty="0">
                <a:solidFill>
                  <a:srgbClr val="FFFFFF"/>
                </a:solidFill>
              </a:rPr>
              <a:t>case di comunità?</a:t>
            </a:r>
          </a:p>
          <a:p>
            <a:pPr algn="ctr">
              <a:lnSpc>
                <a:spcPct val="70000"/>
              </a:lnSpc>
              <a:defRPr/>
            </a:pPr>
            <a:endParaRPr lang="it-IT" sz="4800" dirty="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it-IT" sz="4800" dirty="0">
                <a:solidFill>
                  <a:srgbClr val="FFFFFF"/>
                </a:solidFill>
              </a:rPr>
              <a:t>comunità della cura?</a:t>
            </a:r>
          </a:p>
          <a:p>
            <a:pPr algn="ctr">
              <a:lnSpc>
                <a:spcPct val="70000"/>
              </a:lnSpc>
              <a:defRPr/>
            </a:pPr>
            <a:endParaRPr lang="it-IT" sz="3200" dirty="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  <a:defRPr/>
            </a:pPr>
            <a:endParaRPr lang="en-GB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198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ubtitle 2"/>
          <p:cNvSpPr txBox="1">
            <a:spLocks/>
          </p:cNvSpPr>
          <p:nvPr/>
        </p:nvSpPr>
        <p:spPr bwMode="auto">
          <a:xfrm>
            <a:off x="-74795" y="-25580"/>
            <a:ext cx="9201150" cy="705643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Arial" charset="0"/>
              <a:buNone/>
            </a:pPr>
            <a:endParaRPr lang="en-US" sz="800" b="1"/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endParaRPr lang="en-US" sz="800" b="1">
              <a:solidFill>
                <a:schemeClr val="bg1"/>
              </a:solidFill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364F67FC-5A8A-5FD3-42EA-05B498363CBF}"/>
              </a:ext>
            </a:extLst>
          </p:cNvPr>
          <p:cNvSpPr/>
          <p:nvPr/>
        </p:nvSpPr>
        <p:spPr>
          <a:xfrm>
            <a:off x="2246489" y="1794934"/>
            <a:ext cx="4666055" cy="3262489"/>
          </a:xfrm>
          <a:prstGeom prst="ellipse">
            <a:avLst/>
          </a:prstGeom>
          <a:noFill/>
          <a:ln w="476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F7FD308-6305-1B9A-4862-8F92B209C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64" y="2871747"/>
            <a:ext cx="3194756" cy="111450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it-IT" sz="4800" dirty="0">
                <a:solidFill>
                  <a:srgbClr val="FFFFFF"/>
                </a:solidFill>
                <a:highlight>
                  <a:srgbClr val="FF0000"/>
                </a:highlight>
              </a:rPr>
              <a:t>comunità</a:t>
            </a:r>
          </a:p>
          <a:p>
            <a:pPr algn="ctr">
              <a:lnSpc>
                <a:spcPct val="70000"/>
              </a:lnSpc>
              <a:defRPr/>
            </a:pPr>
            <a:r>
              <a:rPr lang="it-IT" sz="4800" dirty="0">
                <a:solidFill>
                  <a:srgbClr val="FFFFFF"/>
                </a:solidFill>
                <a:highlight>
                  <a:srgbClr val="FF0000"/>
                </a:highlight>
              </a:rPr>
              <a:t>della cura</a:t>
            </a:r>
            <a:endParaRPr lang="it-IT" sz="3200" dirty="0">
              <a:solidFill>
                <a:srgbClr val="FFFFFF"/>
              </a:solidFill>
              <a:highlight>
                <a:srgbClr val="FF0000"/>
              </a:highlight>
            </a:endParaRPr>
          </a:p>
          <a:p>
            <a:pPr algn="ctr">
              <a:lnSpc>
                <a:spcPct val="70000"/>
              </a:lnSpc>
              <a:defRPr/>
            </a:pPr>
            <a:endParaRPr lang="en-GB" sz="4000" dirty="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3DC56F6-8AEA-1478-CE3C-CE64CC309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425" y="2328607"/>
            <a:ext cx="4485433" cy="18626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endParaRPr lang="it-IT" sz="4800" dirty="0">
              <a:solidFill>
                <a:srgbClr val="FFFFFF"/>
              </a:solidFill>
              <a:highlight>
                <a:srgbClr val="FF0000"/>
              </a:highlight>
            </a:endParaRPr>
          </a:p>
          <a:p>
            <a:pPr algn="ctr">
              <a:lnSpc>
                <a:spcPct val="70000"/>
              </a:lnSpc>
              <a:defRPr/>
            </a:pPr>
            <a:r>
              <a:rPr lang="it-IT" sz="4800" dirty="0">
                <a:solidFill>
                  <a:srgbClr val="FFFFFF"/>
                </a:solidFill>
                <a:highlight>
                  <a:srgbClr val="FF0000"/>
                </a:highlight>
              </a:rPr>
              <a:t>città</a:t>
            </a:r>
          </a:p>
          <a:p>
            <a:pPr algn="ctr">
              <a:lnSpc>
                <a:spcPct val="70000"/>
              </a:lnSpc>
              <a:defRPr/>
            </a:pPr>
            <a:r>
              <a:rPr lang="it-IT" sz="4800" dirty="0">
                <a:solidFill>
                  <a:srgbClr val="FFFFFF"/>
                </a:solidFill>
                <a:highlight>
                  <a:srgbClr val="FF0000"/>
                </a:highlight>
              </a:rPr>
              <a:t>della prossimità</a:t>
            </a:r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23B999DC-F5D3-DD18-AB13-0013835FDA69}"/>
              </a:ext>
            </a:extLst>
          </p:cNvPr>
          <p:cNvSpPr/>
          <p:nvPr/>
        </p:nvSpPr>
        <p:spPr>
          <a:xfrm rot="16200000">
            <a:off x="4339513" y="1454556"/>
            <a:ext cx="372534" cy="697782"/>
          </a:xfrm>
          <a:prstGeom prst="triangle">
            <a:avLst/>
          </a:prstGeom>
          <a:gradFill>
            <a:gsLst>
              <a:gs pos="99000">
                <a:schemeClr val="bg1">
                  <a:lumMod val="6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riangolo 9">
            <a:extLst>
              <a:ext uri="{FF2B5EF4-FFF2-40B4-BE49-F238E27FC236}">
                <a16:creationId xmlns:a16="http://schemas.microsoft.com/office/drawing/2014/main" id="{EAAAFA95-3E2D-05DC-6E63-F915ADD19FFC}"/>
              </a:ext>
            </a:extLst>
          </p:cNvPr>
          <p:cNvSpPr/>
          <p:nvPr/>
        </p:nvSpPr>
        <p:spPr>
          <a:xfrm rot="5400000">
            <a:off x="4393249" y="4700019"/>
            <a:ext cx="372534" cy="697782"/>
          </a:xfrm>
          <a:prstGeom prst="triangle">
            <a:avLst/>
          </a:prstGeom>
          <a:gradFill>
            <a:gsLst>
              <a:gs pos="99000">
                <a:schemeClr val="bg1">
                  <a:lumMod val="6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0305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ubtitle 2"/>
          <p:cNvSpPr txBox="1">
            <a:spLocks/>
          </p:cNvSpPr>
          <p:nvPr/>
        </p:nvSpPr>
        <p:spPr bwMode="auto">
          <a:xfrm>
            <a:off x="-74795" y="-25580"/>
            <a:ext cx="9201150" cy="705643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Arial" charset="0"/>
              <a:buNone/>
            </a:pPr>
            <a:endParaRPr lang="en-US" sz="800" b="1"/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endParaRPr lang="en-US" sz="800" b="1">
              <a:solidFill>
                <a:schemeClr val="bg1"/>
              </a:solidFill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364F67FC-5A8A-5FD3-42EA-05B498363CBF}"/>
              </a:ext>
            </a:extLst>
          </p:cNvPr>
          <p:cNvSpPr/>
          <p:nvPr/>
        </p:nvSpPr>
        <p:spPr>
          <a:xfrm>
            <a:off x="2246489" y="1794934"/>
            <a:ext cx="4666055" cy="3262489"/>
          </a:xfrm>
          <a:prstGeom prst="ellipse">
            <a:avLst/>
          </a:prstGeom>
          <a:noFill/>
          <a:ln w="476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F7FD308-6305-1B9A-4862-8F92B209C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64" y="2871747"/>
            <a:ext cx="3194756" cy="111450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it-IT" sz="4800" dirty="0">
                <a:solidFill>
                  <a:srgbClr val="FFFFFF"/>
                </a:solidFill>
                <a:highlight>
                  <a:srgbClr val="FF0000"/>
                </a:highlight>
              </a:rPr>
              <a:t>comunità</a:t>
            </a:r>
          </a:p>
          <a:p>
            <a:pPr algn="ctr">
              <a:lnSpc>
                <a:spcPct val="70000"/>
              </a:lnSpc>
              <a:defRPr/>
            </a:pPr>
            <a:r>
              <a:rPr lang="it-IT" sz="4800" dirty="0">
                <a:solidFill>
                  <a:srgbClr val="FFFFFF"/>
                </a:solidFill>
                <a:highlight>
                  <a:srgbClr val="FF0000"/>
                </a:highlight>
              </a:rPr>
              <a:t>della cura</a:t>
            </a:r>
            <a:endParaRPr lang="it-IT" sz="3200" dirty="0">
              <a:solidFill>
                <a:srgbClr val="FFFFFF"/>
              </a:solidFill>
              <a:highlight>
                <a:srgbClr val="FF0000"/>
              </a:highlight>
            </a:endParaRPr>
          </a:p>
          <a:p>
            <a:pPr algn="ctr">
              <a:lnSpc>
                <a:spcPct val="70000"/>
              </a:lnSpc>
              <a:defRPr/>
            </a:pPr>
            <a:endParaRPr lang="en-GB" sz="4000" dirty="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3DC56F6-8AEA-1478-CE3C-CE64CC309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425" y="2328607"/>
            <a:ext cx="4485433" cy="18626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endParaRPr lang="it-IT" sz="4800" dirty="0">
              <a:solidFill>
                <a:srgbClr val="FFFFFF"/>
              </a:solidFill>
              <a:highlight>
                <a:srgbClr val="FF0000"/>
              </a:highlight>
            </a:endParaRPr>
          </a:p>
          <a:p>
            <a:pPr algn="ctr">
              <a:lnSpc>
                <a:spcPct val="70000"/>
              </a:lnSpc>
              <a:defRPr/>
            </a:pPr>
            <a:r>
              <a:rPr lang="it-IT" sz="4800" dirty="0">
                <a:solidFill>
                  <a:srgbClr val="FFFFFF"/>
                </a:solidFill>
                <a:highlight>
                  <a:srgbClr val="FF0000"/>
                </a:highlight>
              </a:rPr>
              <a:t>città</a:t>
            </a:r>
          </a:p>
          <a:p>
            <a:pPr algn="ctr">
              <a:lnSpc>
                <a:spcPct val="70000"/>
              </a:lnSpc>
              <a:defRPr/>
            </a:pPr>
            <a:r>
              <a:rPr lang="it-IT" sz="4800" dirty="0">
                <a:solidFill>
                  <a:srgbClr val="FFFFFF"/>
                </a:solidFill>
                <a:highlight>
                  <a:srgbClr val="FF0000"/>
                </a:highlight>
              </a:rPr>
              <a:t>della prossimità</a:t>
            </a:r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23B999DC-F5D3-DD18-AB13-0013835FDA69}"/>
              </a:ext>
            </a:extLst>
          </p:cNvPr>
          <p:cNvSpPr/>
          <p:nvPr/>
        </p:nvSpPr>
        <p:spPr>
          <a:xfrm rot="16200000">
            <a:off x="4339513" y="1454556"/>
            <a:ext cx="372534" cy="697782"/>
          </a:xfrm>
          <a:prstGeom prst="triangle">
            <a:avLst/>
          </a:prstGeom>
          <a:gradFill>
            <a:gsLst>
              <a:gs pos="99000">
                <a:schemeClr val="bg1">
                  <a:lumMod val="6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riangolo 9">
            <a:extLst>
              <a:ext uri="{FF2B5EF4-FFF2-40B4-BE49-F238E27FC236}">
                <a16:creationId xmlns:a16="http://schemas.microsoft.com/office/drawing/2014/main" id="{EAAAFA95-3E2D-05DC-6E63-F915ADD19FFC}"/>
              </a:ext>
            </a:extLst>
          </p:cNvPr>
          <p:cNvSpPr/>
          <p:nvPr/>
        </p:nvSpPr>
        <p:spPr>
          <a:xfrm rot="5400000">
            <a:off x="4393249" y="4700019"/>
            <a:ext cx="372534" cy="697782"/>
          </a:xfrm>
          <a:prstGeom prst="triangle">
            <a:avLst/>
          </a:prstGeom>
          <a:gradFill>
            <a:gsLst>
              <a:gs pos="99000">
                <a:schemeClr val="bg1">
                  <a:lumMod val="6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F8ADE8B-E5F6-2BDA-7A8D-318E0D369C05}"/>
              </a:ext>
            </a:extLst>
          </p:cNvPr>
          <p:cNvSpPr txBox="1"/>
          <p:nvPr/>
        </p:nvSpPr>
        <p:spPr>
          <a:xfrm>
            <a:off x="4726729" y="3921844"/>
            <a:ext cx="4143022" cy="28623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creare una sinergia grazie a cui </a:t>
            </a:r>
          </a:p>
          <a:p>
            <a:r>
              <a:rPr lang="it-IT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la costruzione della città della prossimità produce un contesto favorevole per le comunità della cura</a:t>
            </a:r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e</a:t>
            </a:r>
            <a:r>
              <a:rPr lang="it-IT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, viceversa, la costruzione delle comunità della cura diventa uno dei terreni più dinamici nell’avvicinamento alla città della prossimità</a:t>
            </a:r>
            <a:endParaRPr lang="it-IT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99540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-18631" y="0"/>
            <a:ext cx="9162631" cy="7132418"/>
          </a:xfrm>
          <a:solidFill>
            <a:schemeClr val="tx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lang="en-GB" sz="9600" b="1" dirty="0">
              <a:solidFill>
                <a:schemeClr val="tx1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EA654BD-7FE9-EE4C-880C-5DFBFB6AB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37" y="3214114"/>
            <a:ext cx="2930234" cy="3852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endParaRPr lang="en-GB" sz="4000" dirty="0">
              <a:solidFill>
                <a:schemeClr val="bg1"/>
              </a:solidFill>
            </a:endParaRPr>
          </a:p>
          <a:p>
            <a:pPr>
              <a:defRPr/>
            </a:pP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5A6B2-1064-2E80-8577-23FAB15C78BF}"/>
              </a:ext>
            </a:extLst>
          </p:cNvPr>
          <p:cNvSpPr txBox="1">
            <a:spLocks/>
          </p:cNvSpPr>
          <p:nvPr/>
        </p:nvSpPr>
        <p:spPr bwMode="auto">
          <a:xfrm>
            <a:off x="4872048" y="5486688"/>
            <a:ext cx="3078680" cy="139389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Arial" charset="0"/>
              <a:buNone/>
            </a:pPr>
            <a:endParaRPr lang="it-IT" sz="800" b="1"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it-IT" sz="2000">
                <a:solidFill>
                  <a:schemeClr val="bg1"/>
                </a:solidFill>
                <a:cs typeface="Arial" charset="0"/>
              </a:rPr>
              <a:t>Ezio Manzini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it-IT" sz="2000" i="1">
                <a:solidFill>
                  <a:schemeClr val="bg1"/>
                </a:solidFill>
                <a:cs typeface="Arial" charset="0"/>
              </a:rPr>
              <a:t>Abitare la prossimità</a:t>
            </a:r>
            <a:r>
              <a:rPr lang="it-IT" sz="2000">
                <a:solidFill>
                  <a:schemeClr val="bg1"/>
                </a:solidFill>
                <a:cs typeface="Arial" charset="0"/>
              </a:rPr>
              <a:t>,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it-IT" sz="2000">
                <a:solidFill>
                  <a:schemeClr val="bg1"/>
                </a:solidFill>
                <a:cs typeface="Arial" charset="0"/>
              </a:rPr>
              <a:t>Egea, 2021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5E06BBF-7303-1063-1126-30999CC00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649129"/>
            <a:ext cx="4086726" cy="5832984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D9C4C8A7-8FED-A743-7DA7-F27D955A1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48" y="2605785"/>
            <a:ext cx="2201333" cy="106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4800" b="1" dirty="0">
                <a:solidFill>
                  <a:schemeClr val="bg1"/>
                </a:solidFill>
                <a:highlight>
                  <a:srgbClr val="000000"/>
                </a:highlight>
              </a:rPr>
              <a:t>grazie</a:t>
            </a:r>
            <a:r>
              <a:rPr lang="en-US" sz="4800" b="1" dirty="0">
                <a:solidFill>
                  <a:schemeClr val="bg1"/>
                </a:solidFill>
                <a:highlight>
                  <a:srgbClr val="000000"/>
                </a:highlight>
              </a:rPr>
              <a:t>!</a:t>
            </a:r>
            <a:r>
              <a:rPr lang="en-US" sz="48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algn="ctr"/>
            <a:endParaRPr lang="en-US" sz="3200" dirty="0">
              <a:solidFill>
                <a:schemeClr val="bg1"/>
              </a:solidFill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131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-1" y="0"/>
            <a:ext cx="9169401" cy="6977063"/>
          </a:xfrm>
          <a:solidFill>
            <a:schemeClr val="tx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9600" b="1">
                <a:solidFill>
                  <a:srgbClr val="FFFF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lang="en-GB" sz="9600" b="1">
              <a:solidFill>
                <a:schemeClr val="tx1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401" y="3438259"/>
            <a:ext cx="9144000" cy="9156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sz="4400" b="1">
                <a:latin typeface="Arial"/>
                <a:cs typeface="Arial"/>
              </a:rPr>
              <a:t>disintermediation</a:t>
            </a:r>
          </a:p>
          <a:p>
            <a:pPr algn="ctr">
              <a:lnSpc>
                <a:spcPct val="80000"/>
              </a:lnSpc>
            </a:pPr>
            <a:endParaRPr lang="en-GB" sz="4400" b="1">
              <a:latin typeface="Arial"/>
              <a:cs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7558CD-88A8-84E1-642A-06D8B418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36"/>
            <a:ext cx="10441333" cy="696632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DAA9D317-8F85-3E39-6F83-6B1ADC2C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132" y="2245386"/>
            <a:ext cx="3623934" cy="1174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320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it-IT" sz="3600">
                <a:solidFill>
                  <a:schemeClr val="bg1"/>
                </a:solidFill>
                <a:highlight>
                  <a:srgbClr val="000000"/>
                </a:highlight>
              </a:rPr>
              <a:t>traffico e inquinamento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AA3DE58-C4D9-615E-A847-DC2A32746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132" y="3556944"/>
            <a:ext cx="3623934" cy="1174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endParaRPr lang="it-IT" sz="8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32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it-IT" sz="3600" dirty="0">
                <a:solidFill>
                  <a:schemeClr val="bg1"/>
                </a:solidFill>
                <a:highlight>
                  <a:srgbClr val="000000"/>
                </a:highlight>
              </a:rPr>
              <a:t>malattie legate all’inquinamento</a:t>
            </a:r>
          </a:p>
        </p:txBody>
      </p:sp>
    </p:spTree>
    <p:extLst>
      <p:ext uri="{BB962C8B-B14F-4D97-AF65-F5344CB8AC3E}">
        <p14:creationId xmlns:p14="http://schemas.microsoft.com/office/powerpoint/2010/main" val="474168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-56444" y="-14112"/>
            <a:ext cx="9200444" cy="705555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endParaRPr lang="en-US" sz="800" b="1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2" name="Picture 1" descr="Schermata 2018-03-22 alle 18.45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078" y="-564441"/>
            <a:ext cx="11902231" cy="7978421"/>
          </a:xfrm>
          <a:prstGeom prst="rect">
            <a:avLst/>
          </a:prstGeom>
          <a:solidFill>
            <a:schemeClr val="tx1">
              <a:alpha val="2000"/>
            </a:schemeClr>
          </a:solidFill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E3E5205-3783-1445-A540-9AF1B3009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4" y="2245386"/>
            <a:ext cx="3855936" cy="10617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endParaRPr lang="it-IT" sz="80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3600">
                <a:solidFill>
                  <a:schemeClr val="bg1"/>
                </a:solidFill>
                <a:highlight>
                  <a:srgbClr val="000000"/>
                </a:highlight>
              </a:rPr>
              <a:t> solitudine e malessere sociale</a:t>
            </a:r>
          </a:p>
        </p:txBody>
      </p:sp>
    </p:spTree>
    <p:extLst>
      <p:ext uri="{BB962C8B-B14F-4D97-AF65-F5344CB8AC3E}">
        <p14:creationId xmlns:p14="http://schemas.microsoft.com/office/powerpoint/2010/main" val="4067895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26981</TotalTime>
  <Words>1295</Words>
  <Application>Microsoft Macintosh PowerPoint</Application>
  <PresentationFormat>Presentazione su schermo (4:3)</PresentationFormat>
  <Paragraphs>755</Paragraphs>
  <Slides>77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77</vt:i4>
      </vt:variant>
    </vt:vector>
  </HeadingPairs>
  <TitlesOfParts>
    <vt:vector size="83" baseType="lpstr">
      <vt:lpstr>Arial</vt:lpstr>
      <vt:lpstr>Calibri</vt:lpstr>
      <vt:lpstr>Helvetica</vt:lpstr>
      <vt:lpstr>Montserrat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 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 </vt:lpstr>
      <vt:lpstr>Presentazione standard di PowerPoint</vt:lpstr>
      <vt:lpstr>Presentazione standard di PowerPoint</vt:lpstr>
      <vt:lpstr> 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Ezio</dc:creator>
  <cp:keywords/>
  <dc:description/>
  <cp:lastModifiedBy>Ezio</cp:lastModifiedBy>
  <cp:revision>1962</cp:revision>
  <cp:lastPrinted>2020-01-16T14:38:23Z</cp:lastPrinted>
  <dcterms:created xsi:type="dcterms:W3CDTF">2015-05-17T04:30:09Z</dcterms:created>
  <dcterms:modified xsi:type="dcterms:W3CDTF">2023-09-21T09:27:17Z</dcterms:modified>
  <cp:category/>
</cp:coreProperties>
</file>