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1435" r:id="rId3"/>
    <p:sldId id="1436" r:id="rId4"/>
    <p:sldId id="1438" r:id="rId5"/>
    <p:sldId id="1437" r:id="rId6"/>
    <p:sldId id="1428" r:id="rId7"/>
    <p:sldId id="866" r:id="rId8"/>
    <p:sldId id="1441" r:id="rId9"/>
    <p:sldId id="867" r:id="rId10"/>
    <p:sldId id="461" r:id="rId11"/>
    <p:sldId id="410" r:id="rId12"/>
    <p:sldId id="1433" r:id="rId13"/>
    <p:sldId id="412" r:id="rId14"/>
    <p:sldId id="458" r:id="rId15"/>
    <p:sldId id="459" r:id="rId16"/>
    <p:sldId id="420" r:id="rId17"/>
    <p:sldId id="422" r:id="rId18"/>
    <p:sldId id="1431" r:id="rId19"/>
    <p:sldId id="1337" r:id="rId20"/>
    <p:sldId id="262" r:id="rId21"/>
    <p:sldId id="970" r:id="rId22"/>
    <p:sldId id="1442" r:id="rId23"/>
    <p:sldId id="1057" r:id="rId24"/>
    <p:sldId id="1422" r:id="rId25"/>
    <p:sldId id="1420" r:id="rId26"/>
    <p:sldId id="439" r:id="rId27"/>
    <p:sldId id="1427" r:id="rId28"/>
    <p:sldId id="1430" r:id="rId29"/>
    <p:sldId id="1434" r:id="rId30"/>
    <p:sldId id="386" r:id="rId31"/>
    <p:sldId id="446" r:id="rId32"/>
    <p:sldId id="1320" r:id="rId33"/>
    <p:sldId id="428" r:id="rId34"/>
    <p:sldId id="1040" r:id="rId35"/>
    <p:sldId id="1041" r:id="rId36"/>
    <p:sldId id="1421" r:id="rId37"/>
    <p:sldId id="1426" r:id="rId38"/>
    <p:sldId id="1051" r:id="rId39"/>
    <p:sldId id="1332" r:id="rId40"/>
    <p:sldId id="1325" r:id="rId41"/>
    <p:sldId id="1439" r:id="rId42"/>
    <p:sldId id="1440" r:id="rId43"/>
    <p:sldId id="457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784"/>
    <p:restoredTop sz="96405"/>
  </p:normalViewPr>
  <p:slideViewPr>
    <p:cSldViewPr snapToGrid="0" snapToObjects="1">
      <p:cViewPr>
        <p:scale>
          <a:sx n="113" d="100"/>
          <a:sy n="113" d="100"/>
        </p:scale>
        <p:origin x="416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43949-7538-D343-B13A-25D160DCFA35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06260-9D95-3843-93E3-5F2E725DB1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82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45857-DBC1-8A4E-A89E-8E8DFF558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3F7509-0355-8A46-9ACC-68906A72F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DB968-1DD1-9E41-B5D9-4B6F0DB4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E9F0FF-B172-2745-8FEA-BFE0A3A4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398535-7786-DB4D-941D-7E217DFC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86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499AE-B3B6-0E4F-8363-BB45A2F2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15576D-D330-CB4C-93B9-7FF1DCA83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E9832A-3453-9E40-8F03-3875C340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954CD4-6A6E-6941-BF8D-AC4887BB3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EEB74D-805B-0143-BDEB-9AEA503A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871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F25176-03D8-4A42-9D0D-856CCF318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FD1A32-0190-9440-9916-08EA62964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80DEC7-7A8D-504B-8427-95DC6C38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4338BC-D089-6744-8032-E46C78D8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FB508B-FD24-444E-B83D-373831B8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4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20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8CFB6-5534-E54D-9C9B-B4EADF92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632C29-D44D-FA4A-BE1A-A749F82C5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B94AB4-A301-A64B-97BA-08E1A7B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38E744-7482-0241-9AFC-8C326B21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2965F8-8D81-5C47-97D6-EB416339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93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66272-D8FD-7146-8805-5E33D04A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6B5245-896D-1343-8F7B-35D65C639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CAF259-E1E5-4F47-B6D1-7A1D0388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DC4ABD-D6C8-344D-A9A0-920DE42D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776420-B1F1-DD4E-BEA6-036387E42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26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4CB40-4D35-0444-8990-392EC382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B3DA93-2414-A642-B34A-FD534B71E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4330DB-F183-8440-B8B3-C82F1007C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CB4D1F-4648-5740-A93B-210A6BCE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B32236-927A-D648-9FEC-27BEEB9C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67AC0C-76D6-CE47-B912-400143D4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22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517350-4CDC-3748-AA09-396070EA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CBACC3-F68D-524A-BF2C-E16E94414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DE643F-57DF-AB41-A97C-6E4220936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5F3FF0-7835-3F41-BF68-7C084919E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DECF1F-05F2-F440-8848-08518AFC2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75A1D7-19CD-2B49-8BA0-38AFB2EA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9A8CA9-D631-CA40-BAED-66FF89FE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8CEA6D-A743-D244-8DDE-DD25B669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63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9954C-F544-0241-8914-53EBCE8A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13C3FF-590B-3D47-AAD3-D0A08BCB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3E6E03-2D46-FF4A-9B12-DAEFC9B4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CBDA95-86AF-4E47-8243-B9F6889A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61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53E102-1806-EA4C-8FCC-89480043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4C80F50-953E-A540-A8B2-5F82D866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6319DA-8934-0748-A56F-33F29D2D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66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B8328-9CAD-2A48-BFEA-F8016A64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645E72-8F2C-E04F-87A1-7A055FAAF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67DD4A-1030-7141-91F0-28D8645D3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43C6F3-FEB6-3A47-9C08-3AC7BD31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DCDAEA-4FDC-9C49-89C4-D1D7D84B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1EEFE2-2FD0-7D41-9562-03EC76C7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03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6A046-4E80-E649-87EA-8454CDE0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CFB4A8-5A4C-EE42-88B7-9DDDA1F7E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C3DC28-92D5-0D43-AA88-D7C25BB43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763001-1211-6741-949D-31C8575A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0352A3-872A-8D41-9DBA-9362B2FF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3B4BBB-971D-0440-85B9-15F4A5A2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624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34E996-CF55-4D48-BE2B-BAD48571E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BF351-A882-D44C-BCC1-42E02F1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79C72A-7F9E-874A-80D7-76026DB69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3ED-8158-E344-AE09-E890FB39A8E8}" type="datetimeFigureOut">
              <a:rPr lang="es-ES" smtClean="0"/>
              <a:t>21/9/23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D16AB4-1186-674D-B561-D50D839A8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2BE89B-5C6B-DC4C-8C43-A893D1C61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A4C30-4C73-2B4F-AF32-91CB56125D7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987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7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9.png"/><Relationship Id="rId5" Type="http://schemas.openxmlformats.org/officeDocument/2006/relationships/image" Target="../media/image54.png"/><Relationship Id="rId10" Type="http://schemas.openxmlformats.org/officeDocument/2006/relationships/image" Target="../media/image3.png"/><Relationship Id="rId4" Type="http://schemas.openxmlformats.org/officeDocument/2006/relationships/image" Target="../media/image53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4.png"/><Relationship Id="rId7" Type="http://schemas.openxmlformats.org/officeDocument/2006/relationships/image" Target="../media/image6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4A57D7A-38D0-8A46-8E26-03C7DA6995B3}"/>
              </a:ext>
            </a:extLst>
          </p:cNvPr>
          <p:cNvSpPr/>
          <p:nvPr/>
        </p:nvSpPr>
        <p:spPr>
          <a:xfrm>
            <a:off x="4316553" y="2761811"/>
            <a:ext cx="5144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Ambiente, epigenetica e prevenzione </a:t>
            </a:r>
            <a:endParaRPr lang="en-GB" sz="2400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89C1010-D3E3-4347-A7A2-418BEEC79D30}"/>
              </a:ext>
            </a:extLst>
          </p:cNvPr>
          <p:cNvSpPr/>
          <p:nvPr/>
        </p:nvSpPr>
        <p:spPr>
          <a:xfrm>
            <a:off x="3691714" y="37114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/>
              <a:t>Agostino DI CIAULA</a:t>
            </a:r>
          </a:p>
          <a:p>
            <a:pPr algn="ctr"/>
            <a:r>
              <a:rPr lang="en-GB" i="1" dirty="0" err="1"/>
              <a:t>Clinica</a:t>
            </a:r>
            <a:r>
              <a:rPr lang="en-GB" i="1" dirty="0"/>
              <a:t> Medica «Augusto </a:t>
            </a:r>
            <a:r>
              <a:rPr lang="en-GB" i="1" dirty="0" err="1"/>
              <a:t>Murri</a:t>
            </a:r>
            <a:r>
              <a:rPr lang="en-GB" i="1" dirty="0"/>
              <a:t>» - University of Bari, Italy</a:t>
            </a:r>
          </a:p>
          <a:p>
            <a:pPr algn="ctr"/>
            <a:r>
              <a:rPr lang="en-GB" i="1" dirty="0"/>
              <a:t>International Society of Doctors for Environment (ISDE)</a:t>
            </a:r>
          </a:p>
        </p:txBody>
      </p:sp>
      <p:pic>
        <p:nvPicPr>
          <p:cNvPr id="6" name="Picture 15" descr="C:\Users\Piero\Desktop\PRT_ASUS_2009 _19\09_INTESTA\Sigillum_UNIBA_policlin_regione_europa\logo_UNIBA_CMYK.jpg">
            <a:extLst>
              <a:ext uri="{FF2B5EF4-FFF2-40B4-BE49-F238E27FC236}">
                <a16:creationId xmlns:a16="http://schemas.microsoft.com/office/drawing/2014/main" id="{FA961303-E9D6-2645-885A-8E33ECA9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003" y="5785719"/>
            <a:ext cx="1727632" cy="52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AZIENDA OSPEDALIERO UNIVERSITARIA CONSORZIALE POLICLINICO DI BARI Il  sottoscritto nato a Prov. il in qualità di dell'impresa">
            <a:extLst>
              <a:ext uri="{FF2B5EF4-FFF2-40B4-BE49-F238E27FC236}">
                <a16:creationId xmlns:a16="http://schemas.microsoft.com/office/drawing/2014/main" id="{A2372D2A-15C0-EC48-8A34-47885809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16" y="5729922"/>
            <a:ext cx="829376" cy="6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102BB3-EEE2-9941-91E0-D9FA36B9892C}"/>
              </a:ext>
            </a:extLst>
          </p:cNvPr>
          <p:cNvSpPr txBox="1"/>
          <p:nvPr/>
        </p:nvSpPr>
        <p:spPr>
          <a:xfrm>
            <a:off x="5256589" y="5852372"/>
            <a:ext cx="1892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AOUC </a:t>
            </a:r>
            <a:r>
              <a:rPr lang="en-GB" sz="1400" dirty="0" err="1"/>
              <a:t>Policlinico</a:t>
            </a:r>
            <a:r>
              <a:rPr lang="en-GB" sz="1400" dirty="0"/>
              <a:t> di Bari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EEEB0FED-CC55-6C45-ACD6-B22A6BB4E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9837" y="5825475"/>
            <a:ext cx="2722002" cy="526389"/>
          </a:xfrm>
        </p:spPr>
        <p:txBody>
          <a:bodyPr>
            <a:normAutofit/>
          </a:bodyPr>
          <a:lstStyle/>
          <a:p>
            <a:r>
              <a:rPr lang="en-GB" sz="1400" i="1" dirty="0"/>
              <a:t>International Society of Doctors for Environment (ISDE)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389D84A-5E2E-DF4D-8FA5-1209DC894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288" y="5554804"/>
            <a:ext cx="948549" cy="9824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A314FA2-B146-BD4B-81C4-D51141429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740" y="204465"/>
            <a:ext cx="3238500" cy="16637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89AE48-37F2-BC44-A266-18342E2E3E2F}"/>
              </a:ext>
            </a:extLst>
          </p:cNvPr>
          <p:cNvSpPr txBox="1"/>
          <p:nvPr/>
        </p:nvSpPr>
        <p:spPr>
          <a:xfrm>
            <a:off x="9157923" y="1868165"/>
            <a:ext cx="2454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Bari, 21 </a:t>
            </a:r>
            <a:r>
              <a:rPr lang="en-GB" dirty="0" err="1"/>
              <a:t>Settembre</a:t>
            </a:r>
            <a:r>
              <a:rPr lang="en-GB" dirty="0"/>
              <a:t>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8BE85F-74D5-0449-BA41-907602B2F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60" y="405350"/>
            <a:ext cx="3106102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3919" y="2735087"/>
            <a:ext cx="10924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“Genes may co-determine who becomes obese, but our environment determines how many become obese.”</a:t>
            </a:r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27461" y="4049379"/>
            <a:ext cx="3224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/>
              <a:t>(</a:t>
            </a:r>
            <a:r>
              <a:rPr lang="it-IT" sz="1600" i="1" dirty="0" err="1"/>
              <a:t>J</a:t>
            </a:r>
            <a:r>
              <a:rPr lang="it-IT" sz="1600" i="1" dirty="0"/>
              <a:t> </a:t>
            </a:r>
            <a:r>
              <a:rPr lang="it-IT" sz="1600" i="1" dirty="0" err="1"/>
              <a:t>Lennert</a:t>
            </a:r>
            <a:r>
              <a:rPr lang="it-IT" sz="1600" i="1" dirty="0"/>
              <a:t> </a:t>
            </a:r>
            <a:r>
              <a:rPr lang="it-IT" sz="1600" i="1" dirty="0" err="1"/>
              <a:t>Veerman</a:t>
            </a:r>
            <a:r>
              <a:rPr lang="it-IT" sz="1600" i="1" dirty="0"/>
              <a:t>, </a:t>
            </a:r>
            <a:r>
              <a:rPr lang="it-IT" sz="1600" i="1" dirty="0" err="1"/>
              <a:t>PLoS</a:t>
            </a:r>
            <a:r>
              <a:rPr lang="it-IT" sz="1600" i="1" dirty="0"/>
              <a:t> </a:t>
            </a:r>
            <a:r>
              <a:rPr lang="it-IT" sz="1600" i="1" dirty="0" err="1"/>
              <a:t>Med</a:t>
            </a:r>
            <a:r>
              <a:rPr lang="it-IT" sz="1600" i="1" dirty="0"/>
              <a:t> 2011)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83157034-9884-A147-B1FE-643B06AC84FE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55DF49BE-2421-AD46-A2EB-B29F22C2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A12F30-E3E5-634D-A4F5-4591730D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0395572-E822-4647-BAFA-272BA64B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7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41" y="1180618"/>
            <a:ext cx="3699450" cy="486550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100125" y="1522109"/>
            <a:ext cx="6504972" cy="954079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sz="2800" dirty="0">
                <a:latin typeface="Helvetica" pitchFamily="2" charset="0"/>
              </a:rPr>
              <a:t>Carestia olandese (</a:t>
            </a:r>
            <a:r>
              <a:rPr lang="it-IT" sz="2800" b="1" dirty="0" err="1">
                <a:latin typeface="Helvetica" pitchFamily="2" charset="0"/>
              </a:rPr>
              <a:t>Dutch</a:t>
            </a:r>
            <a:r>
              <a:rPr lang="it-IT" sz="2800" b="1" dirty="0">
                <a:latin typeface="Helvetica" pitchFamily="2" charset="0"/>
              </a:rPr>
              <a:t> </a:t>
            </a:r>
            <a:r>
              <a:rPr lang="it-IT" sz="2800" b="1" dirty="0" err="1">
                <a:latin typeface="Helvetica" pitchFamily="2" charset="0"/>
              </a:rPr>
              <a:t>famine</a:t>
            </a:r>
            <a:r>
              <a:rPr lang="it-IT" sz="2800" dirty="0">
                <a:latin typeface="Helvetica" pitchFamily="2" charset="0"/>
              </a:rPr>
              <a:t>) durante l'occupazione tedesca nel 1944</a:t>
            </a:r>
          </a:p>
        </p:txBody>
      </p:sp>
      <p:sp>
        <p:nvSpPr>
          <p:cNvPr id="6" name="Rettangolo 5"/>
          <p:cNvSpPr/>
          <p:nvPr/>
        </p:nvSpPr>
        <p:spPr>
          <a:xfrm>
            <a:off x="5463252" y="2981663"/>
            <a:ext cx="6141846" cy="2308296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r>
              <a:rPr lang="it-IT" sz="2400" i="1" dirty="0"/>
              <a:t>Occasione nutrizionale/scientifica unica</a:t>
            </a:r>
          </a:p>
          <a:p>
            <a:endParaRPr lang="it-IT" sz="2400" dirty="0"/>
          </a:p>
          <a:p>
            <a:pPr marL="285660" indent="-285660">
              <a:buFontTx/>
              <a:buChar char="-"/>
            </a:pPr>
            <a:r>
              <a:rPr lang="it-IT" sz="2400" dirty="0"/>
              <a:t>Iniziò e terminò improvvisamente</a:t>
            </a:r>
          </a:p>
          <a:p>
            <a:pPr marL="285660" indent="-285660">
              <a:buFontTx/>
              <a:buChar char="-"/>
            </a:pPr>
            <a:r>
              <a:rPr lang="it-IT" sz="2400" dirty="0"/>
              <a:t>Durò solo 5 mesi</a:t>
            </a:r>
          </a:p>
          <a:p>
            <a:pPr marL="285660" indent="-285660">
              <a:buFontTx/>
              <a:buChar char="-"/>
            </a:pPr>
            <a:r>
              <a:rPr lang="it-IT" sz="2400" dirty="0"/>
              <a:t>Fu preceduta e seguita da periodi di normale nutrizione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B7DABC6-9207-6040-93BC-F7FEF849A774}"/>
              </a:ext>
            </a:extLst>
          </p:cNvPr>
          <p:cNvSpPr/>
          <p:nvPr/>
        </p:nvSpPr>
        <p:spPr>
          <a:xfrm>
            <a:off x="2209384" y="6227584"/>
            <a:ext cx="7943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Ha contribuito a svelare il ruolo fondamentale dell'epigenetica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D1413A8A-B2FA-604D-96B0-FE36FCCED8A0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91E6A479-AE01-BF4C-9F38-ACCCAC25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9736BC-EB60-4B46-A668-18B51BDBF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26DAB03-870E-A040-AC4A-2CFA712E6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DEE901-B28E-E148-90E0-0FF7CCE0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92" y="0"/>
            <a:ext cx="10472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8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5-04-26 alle 17.00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86" y="784992"/>
            <a:ext cx="5751724" cy="1709128"/>
          </a:xfrm>
          <a:prstGeom prst="rect">
            <a:avLst/>
          </a:prstGeom>
        </p:spPr>
      </p:pic>
      <p:pic>
        <p:nvPicPr>
          <p:cNvPr id="4" name="Immagine 3" descr="in ut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72" y="2730459"/>
            <a:ext cx="855508" cy="14060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80" y="4238116"/>
            <a:ext cx="791775" cy="118766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107183" y="5250010"/>
            <a:ext cx="2146892" cy="64633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dirty="0"/>
              <a:t>F1 men, 19yrs (</a:t>
            </a:r>
            <a:r>
              <a:rPr lang="it-IT" dirty="0" err="1"/>
              <a:t>Ravelli</a:t>
            </a:r>
            <a:r>
              <a:rPr lang="it-IT" dirty="0"/>
              <a:t> et al, 1976)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556" y="4370742"/>
            <a:ext cx="748765" cy="1308622"/>
          </a:xfrm>
          <a:prstGeom prst="rect">
            <a:avLst/>
          </a:prstGeom>
        </p:spPr>
      </p:pic>
      <p:pic>
        <p:nvPicPr>
          <p:cNvPr id="15" name="Immagine 14" descr="in ut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40" y="2730459"/>
            <a:ext cx="855508" cy="1406044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 flipH="1">
            <a:off x="4926620" y="2258990"/>
            <a:ext cx="1732540" cy="1390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5508217" y="2258990"/>
            <a:ext cx="3267777" cy="13908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8074569" y="2258990"/>
            <a:ext cx="701425" cy="13908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H="1">
            <a:off x="3781555" y="3972848"/>
            <a:ext cx="657323" cy="588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>
            <a:stCxn id="15" idx="2"/>
            <a:endCxn id="14" idx="0"/>
          </p:cNvCxnSpPr>
          <p:nvPr/>
        </p:nvCxnSpPr>
        <p:spPr>
          <a:xfrm>
            <a:off x="8493794" y="4136504"/>
            <a:ext cx="567144" cy="2342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2509843" y="5965989"/>
            <a:ext cx="7751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elvetica" pitchFamily="2" charset="0"/>
              </a:rPr>
              <a:t>Men who were conceived during the Dutch famine had higher rates of obesity than those conceived before or after it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77579" y="1176539"/>
            <a:ext cx="2932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from the Dutch famine studies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A372B137-4259-D744-A858-B5C5695678FE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814D549E-1189-2A46-89AF-33C6EABD3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19D85F2-D6DF-284B-A7C3-CA167E7C7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DDFC9FB-8D00-1643-B6FD-DEA74E1BE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3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5-04-26 alle 17.00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13" y="921044"/>
            <a:ext cx="5751724" cy="1709128"/>
          </a:xfrm>
          <a:prstGeom prst="rect">
            <a:avLst/>
          </a:prstGeom>
        </p:spPr>
      </p:pic>
      <p:pic>
        <p:nvPicPr>
          <p:cNvPr id="4" name="Immagine 3" descr="in ut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99" y="2866511"/>
            <a:ext cx="855508" cy="14060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607" y="4374168"/>
            <a:ext cx="791775" cy="1187663"/>
          </a:xfrm>
          <a:prstGeom prst="rect">
            <a:avLst/>
          </a:prstGeom>
        </p:spPr>
      </p:pic>
      <p:pic>
        <p:nvPicPr>
          <p:cNvPr id="8" name="Immagine 7" descr="obewo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86" y="4343928"/>
            <a:ext cx="692882" cy="111610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003010" y="5386062"/>
            <a:ext cx="2146892" cy="64633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dirty="0"/>
              <a:t>F1 men, 19yrs (</a:t>
            </a:r>
            <a:r>
              <a:rPr lang="it-IT" dirty="0" err="1"/>
              <a:t>Ravelli</a:t>
            </a:r>
            <a:r>
              <a:rPr lang="it-IT" dirty="0"/>
              <a:t> et al, 1976)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073565" y="5384441"/>
            <a:ext cx="2634603" cy="64633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dirty="0"/>
              <a:t>F1 </a:t>
            </a:r>
            <a:r>
              <a:rPr lang="it-IT" dirty="0" err="1"/>
              <a:t>women</a:t>
            </a:r>
            <a:r>
              <a:rPr lang="it-IT" dirty="0"/>
              <a:t>, </a:t>
            </a:r>
            <a:r>
              <a:rPr lang="it-IT" dirty="0" err="1"/>
              <a:t>later</a:t>
            </a:r>
            <a:r>
              <a:rPr lang="it-IT" dirty="0"/>
              <a:t> life (</a:t>
            </a:r>
            <a:r>
              <a:rPr lang="it-IT" dirty="0" err="1"/>
              <a:t>Ravelli</a:t>
            </a:r>
            <a:r>
              <a:rPr lang="it-IT" dirty="0"/>
              <a:t> et al, 1999)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383" y="4506794"/>
            <a:ext cx="748765" cy="1308622"/>
          </a:xfrm>
          <a:prstGeom prst="rect">
            <a:avLst/>
          </a:prstGeom>
        </p:spPr>
      </p:pic>
      <p:pic>
        <p:nvPicPr>
          <p:cNvPr id="15" name="Immagine 14" descr="in ut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67" y="2866511"/>
            <a:ext cx="855508" cy="1406044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 flipH="1">
            <a:off x="4822447" y="2395042"/>
            <a:ext cx="1732540" cy="1390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5404044" y="2395042"/>
            <a:ext cx="3267777" cy="13908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7970396" y="2395042"/>
            <a:ext cx="701425" cy="13908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H="1">
            <a:off x="3677382" y="4108900"/>
            <a:ext cx="657323" cy="588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5075038" y="3785920"/>
            <a:ext cx="298726" cy="4866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>
            <a:stCxn id="15" idx="2"/>
            <a:endCxn id="14" idx="0"/>
          </p:cNvCxnSpPr>
          <p:nvPr/>
        </p:nvCxnSpPr>
        <p:spPr>
          <a:xfrm>
            <a:off x="8389621" y="4272556"/>
            <a:ext cx="567144" cy="2342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2220476" y="6087201"/>
            <a:ext cx="7751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Maternal malnutrition in early gestation was also associated with higher BMI and waist circumference in 50-y-old women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A0E7E6D-709F-4D43-8807-E3F502BCE51C}"/>
              </a:ext>
            </a:extLst>
          </p:cNvPr>
          <p:cNvSpPr txBox="1"/>
          <p:nvPr/>
        </p:nvSpPr>
        <p:spPr>
          <a:xfrm>
            <a:off x="673406" y="1312591"/>
            <a:ext cx="2932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from the Dutch famine studies</a:t>
            </a:r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63798197-3547-BC49-92A9-544E9A7DDFAA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258F7D7A-2221-E341-BF33-A8764BB87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628C5E4-767E-D443-87AD-439740158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B6EEF65-668E-694B-9B57-E53A4A8AA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5-04-26 alle 17.00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98" y="52943"/>
            <a:ext cx="5751724" cy="1709128"/>
          </a:xfrm>
          <a:prstGeom prst="rect">
            <a:avLst/>
          </a:prstGeom>
        </p:spPr>
      </p:pic>
      <p:pic>
        <p:nvPicPr>
          <p:cNvPr id="4" name="Immagine 3" descr="in ut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84" y="1998410"/>
            <a:ext cx="855508" cy="14060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792" y="3506067"/>
            <a:ext cx="791775" cy="1187663"/>
          </a:xfrm>
          <a:prstGeom prst="rect">
            <a:avLst/>
          </a:prstGeom>
        </p:spPr>
      </p:pic>
      <p:pic>
        <p:nvPicPr>
          <p:cNvPr id="8" name="Immagine 7" descr="obewo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71" y="3475827"/>
            <a:ext cx="692882" cy="111610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44195" y="4517961"/>
            <a:ext cx="2146892" cy="64633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dirty="0"/>
              <a:t>F1 men, 19yrs (</a:t>
            </a:r>
            <a:r>
              <a:rPr lang="it-IT" dirty="0" err="1"/>
              <a:t>Ravelli</a:t>
            </a:r>
            <a:r>
              <a:rPr lang="it-IT" dirty="0"/>
              <a:t> et al, 1976)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714750" y="4516340"/>
            <a:ext cx="2634603" cy="64633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dirty="0"/>
              <a:t>F1 </a:t>
            </a:r>
            <a:r>
              <a:rPr lang="it-IT" dirty="0" err="1"/>
              <a:t>women</a:t>
            </a:r>
            <a:r>
              <a:rPr lang="it-IT" dirty="0"/>
              <a:t>, </a:t>
            </a:r>
            <a:r>
              <a:rPr lang="it-IT" dirty="0" err="1"/>
              <a:t>later</a:t>
            </a:r>
            <a:r>
              <a:rPr lang="it-IT" dirty="0"/>
              <a:t> life (</a:t>
            </a:r>
            <a:r>
              <a:rPr lang="it-IT" dirty="0" err="1"/>
              <a:t>Ravelli</a:t>
            </a:r>
            <a:r>
              <a:rPr lang="it-IT" dirty="0"/>
              <a:t> et al, 1999)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113450" y="6241816"/>
            <a:ext cx="3631695" cy="64633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dirty="0" err="1"/>
              <a:t>Higher</a:t>
            </a:r>
            <a:r>
              <a:rPr lang="it-IT" dirty="0"/>
              <a:t> BMI in F2 </a:t>
            </a:r>
            <a:r>
              <a:rPr lang="it-IT" dirty="0" err="1"/>
              <a:t>offsprings</a:t>
            </a:r>
            <a:r>
              <a:rPr lang="it-IT" dirty="0"/>
              <a:t> (</a:t>
            </a:r>
            <a:r>
              <a:rPr lang="it-IT" dirty="0" err="1"/>
              <a:t>Veenendaal</a:t>
            </a:r>
            <a:r>
              <a:rPr lang="it-IT" dirty="0"/>
              <a:t> et al, 2012)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568" y="3638693"/>
            <a:ext cx="748765" cy="1308622"/>
          </a:xfrm>
          <a:prstGeom prst="rect">
            <a:avLst/>
          </a:prstGeom>
        </p:spPr>
      </p:pic>
      <p:pic>
        <p:nvPicPr>
          <p:cNvPr id="15" name="Immagine 14" descr="in ut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52" y="1998410"/>
            <a:ext cx="855508" cy="1406044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 flipH="1">
            <a:off x="4463632" y="1526941"/>
            <a:ext cx="1732540" cy="1390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5045229" y="1526941"/>
            <a:ext cx="3267777" cy="13908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7611581" y="1526941"/>
            <a:ext cx="701425" cy="13908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H="1">
            <a:off x="3318567" y="3240799"/>
            <a:ext cx="657323" cy="588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4716223" y="2917819"/>
            <a:ext cx="298726" cy="4866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2929298" y="5162674"/>
            <a:ext cx="0" cy="4866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792" y="5268500"/>
            <a:ext cx="791775" cy="1187663"/>
          </a:xfrm>
          <a:prstGeom prst="rect">
            <a:avLst/>
          </a:prstGeom>
        </p:spPr>
      </p:pic>
      <p:cxnSp>
        <p:nvCxnSpPr>
          <p:cNvPr id="23" name="Connettore 1 22"/>
          <p:cNvCxnSpPr>
            <a:stCxn id="15" idx="2"/>
            <a:endCxn id="14" idx="0"/>
          </p:cNvCxnSpPr>
          <p:nvPr/>
        </p:nvCxnSpPr>
        <p:spPr>
          <a:xfrm>
            <a:off x="8030806" y="3404455"/>
            <a:ext cx="567144" cy="2342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735538" y="5756025"/>
            <a:ext cx="3929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Grandchildren had increased BMI in adult age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FBC73A5-BEA4-E24D-9115-42111B73EEAE}"/>
              </a:ext>
            </a:extLst>
          </p:cNvPr>
          <p:cNvSpPr txBox="1"/>
          <p:nvPr/>
        </p:nvSpPr>
        <p:spPr>
          <a:xfrm>
            <a:off x="314591" y="444490"/>
            <a:ext cx="2932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from the Dutch famine studies</a:t>
            </a:r>
          </a:p>
        </p:txBody>
      </p:sp>
    </p:spTree>
    <p:extLst>
      <p:ext uri="{BB962C8B-B14F-4D97-AF65-F5344CB8AC3E}">
        <p14:creationId xmlns:p14="http://schemas.microsoft.com/office/powerpoint/2010/main" val="184845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4-28 alle 12.4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97" y="2226355"/>
            <a:ext cx="7333326" cy="45048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6083" y="6592741"/>
            <a:ext cx="2095513" cy="276971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it-IT" sz="1200" i="1" dirty="0"/>
              <a:t>(</a:t>
            </a:r>
            <a:r>
              <a:rPr lang="it-IT" sz="1200" i="1" dirty="0" err="1"/>
              <a:t>Tobi</a:t>
            </a:r>
            <a:r>
              <a:rPr lang="it-IT" sz="1200" i="1" dirty="0"/>
              <a:t> et al, </a:t>
            </a:r>
            <a:r>
              <a:rPr lang="it-IT" sz="1200" i="1" dirty="0" err="1"/>
              <a:t>Nat</a:t>
            </a:r>
            <a:r>
              <a:rPr lang="it-IT" sz="1200" i="1" dirty="0"/>
              <a:t> </a:t>
            </a:r>
            <a:r>
              <a:rPr lang="it-IT" sz="1200" i="1" dirty="0" err="1"/>
              <a:t>Commun</a:t>
            </a:r>
            <a:r>
              <a:rPr lang="it-IT" sz="1200" i="1" dirty="0"/>
              <a:t> 2014)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362794" y="1222680"/>
            <a:ext cx="8234875" cy="707858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it-IT" sz="2000" dirty="0">
                <a:latin typeface="Helvetica" pitchFamily="2" charset="0"/>
              </a:rPr>
              <a:t>E</a:t>
            </a:r>
            <a:r>
              <a:rPr lang="en-US" sz="2000" dirty="0" err="1">
                <a:latin typeface="Helvetica" pitchFamily="2" charset="0"/>
              </a:rPr>
              <a:t>xposed</a:t>
            </a:r>
            <a:r>
              <a:rPr lang="en-US" sz="2000" dirty="0">
                <a:latin typeface="Helvetica" pitchFamily="2" charset="0"/>
              </a:rPr>
              <a:t> subjects had different </a:t>
            </a:r>
            <a:r>
              <a:rPr lang="en-US" sz="2000" dirty="0">
                <a:solidFill>
                  <a:srgbClr val="FF0000"/>
                </a:solidFill>
                <a:latin typeface="Helvetica" pitchFamily="2" charset="0"/>
              </a:rPr>
              <a:t>DNA methylation patterns </a:t>
            </a:r>
            <a:r>
              <a:rPr lang="en-US" sz="2000" dirty="0">
                <a:latin typeface="Helvetica" pitchFamily="2" charset="0"/>
              </a:rPr>
              <a:t>as compared with their unexposed, same-sex siblings</a:t>
            </a:r>
            <a:endParaRPr lang="it-IT" sz="2000" dirty="0">
              <a:latin typeface="Helvetica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00AEF4-052C-4B4D-AD9E-6BF53E98591C}"/>
              </a:ext>
            </a:extLst>
          </p:cNvPr>
          <p:cNvSpPr txBox="1"/>
          <p:nvPr/>
        </p:nvSpPr>
        <p:spPr>
          <a:xfrm>
            <a:off x="164120" y="1185934"/>
            <a:ext cx="2932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from the Dutch famine studies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60BAD2C3-32F5-E548-A65A-656C973B3CFC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A13E8614-C40D-4F4E-9C88-659155F6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3D318E1-51E9-E343-AA6B-E9DBFF0CA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5157556-8E1F-ED46-873B-931CEEE7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66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29847" y="5447507"/>
            <a:ext cx="8332305" cy="830968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In monozygotic twin pairs, candidate genes for obesity and T2D can be differentially expressed in discordant twins</a:t>
            </a:r>
            <a:endParaRPr lang="it-IT" sz="2400" dirty="0">
              <a:latin typeface="Helvetica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832484" y="1484054"/>
            <a:ext cx="3697333" cy="286229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 pitchFamily="2" charset="0"/>
              </a:rPr>
              <a:t>- decreased expression </a:t>
            </a:r>
            <a:r>
              <a:rPr lang="en-US" sz="2000" dirty="0">
                <a:latin typeface="Helvetica" pitchFamily="2" charset="0"/>
              </a:rPr>
              <a:t>of genes involved in oxidative phosphorylation; carbohydrate, amino acid, and lipid metabolism; 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Helvetica" pitchFamily="2" charset="0"/>
              </a:rPr>
              <a:t>- increased expression </a:t>
            </a:r>
            <a:r>
              <a:rPr lang="en-US" sz="2000" dirty="0">
                <a:latin typeface="Helvetica" pitchFamily="2" charset="0"/>
              </a:rPr>
              <a:t>of genes involved in inflammation and glycan degradation</a:t>
            </a:r>
            <a:endParaRPr lang="it-IT" sz="2000" dirty="0">
              <a:latin typeface="Helvetica" pitchFamily="2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576119" y="6495266"/>
            <a:ext cx="3489212" cy="264028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41459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sz="1200" i="1" dirty="0">
                <a:latin typeface="Helvetica" pitchFamily="2" charset="0"/>
              </a:rPr>
              <a:t>(Nilsson et al. Diabetes 2014;63:2962-2976)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26" y="1204944"/>
            <a:ext cx="4750688" cy="3653601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8124AD2-8E3C-464B-A740-F71EAAC9DD23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3BD6D997-A363-5D4D-BF8A-1FDDE9787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0634CA8-F29D-6542-8211-A6018673C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6193B06-F9C0-2C40-B3E0-E7345E568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19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arrotondato 27"/>
          <p:cNvSpPr/>
          <p:nvPr/>
        </p:nvSpPr>
        <p:spPr>
          <a:xfrm>
            <a:off x="2728617" y="5945694"/>
            <a:ext cx="6924264" cy="75472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69" tIns="60936" rIns="121869" bIns="60936" rtlCol="0" anchor="ctr"/>
          <a:lstStyle/>
          <a:p>
            <a:pPr algn="ctr"/>
            <a:endParaRPr lang="en-US" sz="2400"/>
          </a:p>
        </p:txBody>
      </p:sp>
      <p:sp>
        <p:nvSpPr>
          <p:cNvPr id="17" name="Freccia destra con strisce 16"/>
          <p:cNvSpPr/>
          <p:nvPr/>
        </p:nvSpPr>
        <p:spPr>
          <a:xfrm rot="5400000">
            <a:off x="3552298" y="2667548"/>
            <a:ext cx="5058974" cy="1834652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869" tIns="60936" rIns="121869" bIns="60936" rtlCol="0" anchor="ctr"/>
          <a:lstStyle/>
          <a:p>
            <a:pPr algn="ctr"/>
            <a:endParaRPr lang="en" sz="2400"/>
          </a:p>
        </p:txBody>
      </p:sp>
      <p:sp>
        <p:nvSpPr>
          <p:cNvPr id="16" name="Rettangolo arrotondato 15"/>
          <p:cNvSpPr/>
          <p:nvPr/>
        </p:nvSpPr>
        <p:spPr>
          <a:xfrm>
            <a:off x="2126078" y="3686458"/>
            <a:ext cx="8617185" cy="91722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21869" tIns="60936" rIns="121869" bIns="60936" rtlCol="0" anchor="ctr"/>
          <a:lstStyle/>
          <a:p>
            <a:pPr algn="ctr"/>
            <a:endParaRPr lang="en" sz="2400"/>
          </a:p>
        </p:txBody>
      </p:sp>
      <p:sp>
        <p:nvSpPr>
          <p:cNvPr id="15" name="Rettangolo arrotondato 14"/>
          <p:cNvSpPr/>
          <p:nvPr/>
        </p:nvSpPr>
        <p:spPr>
          <a:xfrm>
            <a:off x="4452699" y="316057"/>
            <a:ext cx="3167060" cy="73933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69" tIns="60936" rIns="121869" bIns="60936"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Environment and </a:t>
            </a:r>
            <a:r>
              <a:rPr lang="it-IT" sz="2000" dirty="0" err="1">
                <a:solidFill>
                  <a:schemeClr val="bg1"/>
                </a:solidFill>
              </a:rPr>
              <a:t>lifestyle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45631" y="2117997"/>
            <a:ext cx="11290236" cy="11429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9" tIns="60936" rIns="121869" bIns="60936" rtlCol="0" anchor="ctr"/>
          <a:lstStyle/>
          <a:p>
            <a:pPr algn="ctr"/>
            <a:endParaRPr lang="en" sz="2400"/>
          </a:p>
        </p:txBody>
      </p:sp>
      <p:sp>
        <p:nvSpPr>
          <p:cNvPr id="2" name="CasellaDiTesto 1"/>
          <p:cNvSpPr txBox="1"/>
          <p:nvPr/>
        </p:nvSpPr>
        <p:spPr>
          <a:xfrm>
            <a:off x="1430532" y="2091662"/>
            <a:ext cx="9477299" cy="1477279"/>
          </a:xfrm>
          <a:prstGeom prst="rect">
            <a:avLst/>
          </a:prstGeom>
          <a:noFill/>
        </p:spPr>
        <p:txBody>
          <a:bodyPr wrap="none" lIns="121869" tIns="60936" rIns="121869" bIns="60936" rtlCol="0">
            <a:spAutoFit/>
          </a:bodyPr>
          <a:lstStyle/>
          <a:p>
            <a:pPr algn="ctr"/>
            <a:r>
              <a:rPr lang="en" sz="3200" dirty="0"/>
              <a:t>Epigenome</a:t>
            </a:r>
          </a:p>
          <a:p>
            <a:pPr algn="ctr"/>
            <a:r>
              <a:rPr lang="en" sz="2400" dirty="0">
                <a:solidFill>
                  <a:srgbClr val="FFFFFF"/>
                </a:solidFill>
              </a:rPr>
              <a:t>(</a:t>
            </a:r>
            <a:r>
              <a:rPr lang="en" sz="2400" i="1" dirty="0">
                <a:solidFill>
                  <a:srgbClr val="FFFFFF"/>
                </a:solidFill>
              </a:rPr>
              <a:t>histone modifications, DNA methylation, </a:t>
            </a:r>
            <a:r>
              <a:rPr lang="en" sz="2400" i="1" dirty="0">
                <a:solidFill>
                  <a:srgbClr val="FFFFFF"/>
                </a:solidFill>
                <a:ea typeface="ＭＳ Ｐゴシック" charset="0"/>
              </a:rPr>
              <a:t>miRNA mediated gene silencing)</a:t>
            </a:r>
          </a:p>
          <a:p>
            <a:pPr algn="ctr"/>
            <a:r>
              <a:rPr lang="en" sz="3200" dirty="0"/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226857" y="3815677"/>
            <a:ext cx="7832875" cy="697515"/>
          </a:xfrm>
          <a:prstGeom prst="rect">
            <a:avLst/>
          </a:prstGeom>
          <a:noFill/>
        </p:spPr>
        <p:txBody>
          <a:bodyPr wrap="none" lIns="121869" tIns="60936" rIns="121869" bIns="60936" rtlCol="0">
            <a:spAutoFit/>
          </a:bodyPr>
          <a:lstStyle/>
          <a:p>
            <a:r>
              <a:rPr lang="en" sz="3733" dirty="0"/>
              <a:t>Inherited genome, gene polymorphism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990135" y="5933196"/>
            <a:ext cx="6371385" cy="779717"/>
          </a:xfrm>
          <a:prstGeom prst="rect">
            <a:avLst/>
          </a:prstGeom>
          <a:noFill/>
        </p:spPr>
        <p:txBody>
          <a:bodyPr wrap="none" lIns="121869" tIns="60936" rIns="121869" bIns="60936" rtlCol="0">
            <a:spAutoFit/>
          </a:bodyPr>
          <a:lstStyle/>
          <a:p>
            <a:r>
              <a:rPr lang="en-US" sz="4267" dirty="0"/>
              <a:t>Disease onset / progression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912" y="367139"/>
            <a:ext cx="395702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it-IT" sz="2667" dirty="0">
                <a:latin typeface="Calibri" panose="020F0502020204030204" pitchFamily="34" charset="0"/>
                <a:cs typeface="Arial" panose="020B0604020202020204" pitchFamily="34" charset="0"/>
              </a:rPr>
              <a:t>A continuous stream of </a:t>
            </a:r>
            <a:r>
              <a:rPr lang="en-GB" altLang="it-IT" sz="2667" b="1" dirty="0">
                <a:latin typeface="Calibri" panose="020F0502020204030204" pitchFamily="34" charset="0"/>
                <a:cs typeface="Arial" panose="020B0604020202020204" pitchFamily="34" charset="0"/>
              </a:rPr>
              <a:t>information</a:t>
            </a:r>
            <a:r>
              <a:rPr lang="en-GB" altLang="it-IT" sz="2667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it-IT" sz="2667" b="1" dirty="0">
                <a:latin typeface="Calibri" panose="020F0502020204030204" pitchFamily="34" charset="0"/>
                <a:cs typeface="Arial" panose="020B0604020202020204" pitchFamily="34" charset="0"/>
              </a:rPr>
              <a:t>interacting</a:t>
            </a:r>
            <a:r>
              <a:rPr lang="en-GB" altLang="it-IT" sz="2667" dirty="0">
                <a:latin typeface="Calibri" panose="020F0502020204030204" pitchFamily="34" charset="0"/>
                <a:cs typeface="Arial" panose="020B0604020202020204" pitchFamily="34" charset="0"/>
              </a:rPr>
              <a:t> with our cells </a:t>
            </a:r>
            <a:endParaRPr lang="it-IT" sz="2667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D9F1153-9F77-9F47-A929-B62BED928C52}"/>
              </a:ext>
            </a:extLst>
          </p:cNvPr>
          <p:cNvSpPr/>
          <p:nvPr/>
        </p:nvSpPr>
        <p:spPr>
          <a:xfrm>
            <a:off x="8068521" y="393667"/>
            <a:ext cx="373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Helvetica" pitchFamily="2" charset="0"/>
              </a:rPr>
              <a:t>Epigenetic alterations may functionally link an altered environment with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58692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6040B7-B6B7-004A-942C-993846E2C309}"/>
              </a:ext>
            </a:extLst>
          </p:cNvPr>
          <p:cNvSpPr txBox="1"/>
          <p:nvPr/>
        </p:nvSpPr>
        <p:spPr>
          <a:xfrm>
            <a:off x="4132737" y="960698"/>
            <a:ext cx="442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" pitchFamily="2" charset="0"/>
              </a:rPr>
              <a:t>Diet, lifestyle and epigenome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7D44EFA-7C7E-4847-825B-D527929CC01E}"/>
              </a:ext>
            </a:extLst>
          </p:cNvPr>
          <p:cNvSpPr/>
          <p:nvPr/>
        </p:nvSpPr>
        <p:spPr>
          <a:xfrm>
            <a:off x="723441" y="1933149"/>
            <a:ext cx="4140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High-fat/high calorie diets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Excessive fructose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Dietary fatty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Fiber consumption </a:t>
            </a:r>
            <a:endParaRPr lang="en-GB" dirty="0">
              <a:latin typeface="Helvetica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604D817-CFFF-1041-B94D-C0A0D1DAB18B}"/>
              </a:ext>
            </a:extLst>
          </p:cNvPr>
          <p:cNvSpPr/>
          <p:nvPr/>
        </p:nvSpPr>
        <p:spPr>
          <a:xfrm>
            <a:off x="723441" y="3536927"/>
            <a:ext cx="366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Low physical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Smoking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Excessive alcohol intake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Chronic stress</a:t>
            </a:r>
            <a:endParaRPr lang="en-GB" dirty="0">
              <a:latin typeface="Helvetica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2BD9AFA-44A7-EB4B-B115-720AC9103C90}"/>
              </a:ext>
            </a:extLst>
          </p:cNvPr>
          <p:cNvSpPr/>
          <p:nvPr/>
        </p:nvSpPr>
        <p:spPr>
          <a:xfrm>
            <a:off x="1110954" y="5396587"/>
            <a:ext cx="10166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choices as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dietary habits and lifestyle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affect the epigenome, and epigenetic changes are emerging as early markers of metabolic dysfunction</a:t>
            </a:r>
            <a:endParaRPr lang="en-GB" sz="24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2F52B5-85B3-4F41-8C9E-F86B78980EEF}"/>
              </a:ext>
            </a:extLst>
          </p:cNvPr>
          <p:cNvSpPr txBox="1"/>
          <p:nvPr/>
        </p:nvSpPr>
        <p:spPr>
          <a:xfrm>
            <a:off x="5407120" y="2765643"/>
            <a:ext cx="5676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</a:rPr>
              <a:t>Associated with epigenetic variations (mainly DNA methylation)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F7837BCA-BB4C-BB4B-BBBA-E615992289E3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1238AFC9-6722-814F-85B4-CB1CA6763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3B5783-05E0-CA45-8FA9-06CDE6390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B7BCA81-177E-0444-B936-EB2C7C8A5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509BD7E-1E13-D04C-B615-FD76F0572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07" y="1782289"/>
            <a:ext cx="4755610" cy="47556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26CF79F-2781-0744-9AF9-ADB06119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4131"/>
            <a:ext cx="4170744" cy="56750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F77D732-8AA9-6B40-B736-AB30746C1580}"/>
              </a:ext>
            </a:extLst>
          </p:cNvPr>
          <p:cNvSpPr txBox="1"/>
          <p:nvPr/>
        </p:nvSpPr>
        <p:spPr>
          <a:xfrm>
            <a:off x="989207" y="113595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</a:rPr>
              <a:t>1953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6261775-51FB-2240-A360-C24D8714E886}"/>
              </a:ext>
            </a:extLst>
          </p:cNvPr>
          <p:cNvSpPr txBox="1"/>
          <p:nvPr/>
        </p:nvSpPr>
        <p:spPr>
          <a:xfrm>
            <a:off x="2036847" y="1294359"/>
            <a:ext cx="315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James Watson and Francis Crick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26D8CC5B-9342-564A-A918-E77D04A609D8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A98BB97F-1E64-6046-A2AB-220A3240E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B6F206B-92FC-E440-B5C9-300CD1617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62E498-7600-CD45-B294-9A8934CF7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16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608F492-120C-404C-8850-FEE003858FC6}"/>
              </a:ext>
            </a:extLst>
          </p:cNvPr>
          <p:cNvSpPr/>
          <p:nvPr/>
        </p:nvSpPr>
        <p:spPr>
          <a:xfrm>
            <a:off x="6096000" y="2156466"/>
            <a:ext cx="55536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responsabilità della crescita epidemica delle malattie cardio-metaboliche e del cancro 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può essere interamente attribuita agli individui 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alle cosiddette “abitudini voluttuarie”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Numerosissime evidenze attribuiscono un ruolo critico e crescente ad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esposizioni involontarie 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inquinanti atmosferici e ad interferenti endocrini ampiamente diffusi nell’ambiente di vita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27821F-CD23-9E43-A566-86E9C714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62" y="1785642"/>
            <a:ext cx="5289983" cy="3911749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D3F46BD-6182-AC45-AC0B-01F35FC41585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EC3B4026-C4AC-994A-8CC0-C8029948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669D1E-4391-2347-BCBF-6325493A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BAE5F84-6397-5E4A-8A4F-810893C0C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55B10-148E-5048-A66C-36FB523A1802}"/>
              </a:ext>
            </a:extLst>
          </p:cNvPr>
          <p:cNvSpPr txBox="1"/>
          <p:nvPr/>
        </p:nvSpPr>
        <p:spPr>
          <a:xfrm>
            <a:off x="4018844" y="1010372"/>
            <a:ext cx="31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L'epidemiologia colpevolizzante</a:t>
            </a:r>
          </a:p>
        </p:txBody>
      </p:sp>
    </p:spTree>
    <p:extLst>
      <p:ext uri="{BB962C8B-B14F-4D97-AF65-F5344CB8AC3E}">
        <p14:creationId xmlns:p14="http://schemas.microsoft.com/office/powerpoint/2010/main" val="40485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9-03-10 alle 10.18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78" y="924612"/>
            <a:ext cx="5320441" cy="5331833"/>
          </a:xfrm>
          <a:prstGeom prst="rect">
            <a:avLst/>
          </a:prstGeom>
        </p:spPr>
      </p:pic>
      <p:pic>
        <p:nvPicPr>
          <p:cNvPr id="30" name="Immagine 29" descr="Schermata 2019-03-10 alle 10.5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86" y="423316"/>
            <a:ext cx="1871217" cy="1437045"/>
          </a:xfrm>
          <a:prstGeom prst="rect">
            <a:avLst/>
          </a:prstGeom>
        </p:spPr>
      </p:pic>
      <p:sp>
        <p:nvSpPr>
          <p:cNvPr id="3" name="Freccia destra con strisce 2"/>
          <p:cNvSpPr/>
          <p:nvPr/>
        </p:nvSpPr>
        <p:spPr>
          <a:xfrm rot="1542882">
            <a:off x="897199" y="1332651"/>
            <a:ext cx="8200896" cy="2698035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tint val="94000"/>
                  <a:satMod val="103000"/>
                  <a:lumMod val="102000"/>
                  <a:alpha val="55000"/>
                </a:schemeClr>
              </a:gs>
              <a:gs pos="50000">
                <a:schemeClr val="accent1">
                  <a:shade val="100000"/>
                  <a:satMod val="110000"/>
                  <a:lumMod val="100000"/>
                  <a:alpha val="55000"/>
                </a:schemeClr>
              </a:gs>
              <a:gs pos="100000">
                <a:schemeClr val="accent1">
                  <a:shade val="78000"/>
                  <a:satMod val="120000"/>
                  <a:lumMod val="99000"/>
                  <a:alpha val="55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2133" kern="0" dirty="0">
              <a:solidFill>
                <a:prstClr val="white"/>
              </a:solidFill>
              <a:latin typeface="Trebuchet MS"/>
              <a:sym typeface="Arial"/>
            </a:endParaRPr>
          </a:p>
        </p:txBody>
      </p:sp>
      <p:sp>
        <p:nvSpPr>
          <p:cNvPr id="7" name="Ovale 6"/>
          <p:cNvSpPr/>
          <p:nvPr/>
        </p:nvSpPr>
        <p:spPr>
          <a:xfrm>
            <a:off x="1515124" y="746373"/>
            <a:ext cx="1804777" cy="113627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it-IT" sz="2133" kern="0" dirty="0">
                <a:solidFill>
                  <a:prstClr val="black"/>
                </a:solidFill>
                <a:latin typeface="Trebuchet MS"/>
                <a:sym typeface="Arial"/>
              </a:rPr>
              <a:t>energia</a:t>
            </a:r>
            <a:endParaRPr lang="it-IT" sz="1867" kern="0" dirty="0">
              <a:solidFill>
                <a:prstClr val="black"/>
              </a:solidFill>
              <a:latin typeface="Trebuchet MS"/>
              <a:sym typeface="Arial"/>
            </a:endParaRPr>
          </a:p>
        </p:txBody>
      </p:sp>
      <p:sp>
        <p:nvSpPr>
          <p:cNvPr id="8" name="Ovale 7"/>
          <p:cNvSpPr/>
          <p:nvPr/>
        </p:nvSpPr>
        <p:spPr>
          <a:xfrm>
            <a:off x="2479234" y="1871503"/>
            <a:ext cx="1681333" cy="105251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it-IT" sz="2133" kern="0" dirty="0">
                <a:solidFill>
                  <a:srgbClr val="000000"/>
                </a:solidFill>
                <a:latin typeface="Trebuchet MS"/>
                <a:sym typeface="Arial"/>
              </a:rPr>
              <a:t>materia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75" y="200084"/>
            <a:ext cx="1552557" cy="1449053"/>
          </a:xfrm>
          <a:prstGeom prst="rect">
            <a:avLst/>
          </a:prstGeom>
        </p:spPr>
      </p:pic>
      <p:cxnSp>
        <p:nvCxnSpPr>
          <p:cNvPr id="11" name="Connettore 2 10"/>
          <p:cNvCxnSpPr>
            <a:stCxn id="9" idx="1"/>
          </p:cNvCxnSpPr>
          <p:nvPr/>
        </p:nvCxnSpPr>
        <p:spPr>
          <a:xfrm flipH="1">
            <a:off x="5770835" y="924611"/>
            <a:ext cx="748140" cy="49015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613" y="4983211"/>
            <a:ext cx="1798907" cy="138604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802" y="1332999"/>
            <a:ext cx="1553951" cy="161591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8778" y="2633712"/>
            <a:ext cx="1497439" cy="1298041"/>
          </a:xfrm>
          <a:prstGeom prst="rect">
            <a:avLst/>
          </a:prstGeom>
        </p:spPr>
      </p:pic>
      <p:cxnSp>
        <p:nvCxnSpPr>
          <p:cNvPr id="16" name="Connettore 2 15"/>
          <p:cNvCxnSpPr>
            <a:stCxn id="14" idx="1"/>
          </p:cNvCxnSpPr>
          <p:nvPr/>
        </p:nvCxnSpPr>
        <p:spPr>
          <a:xfrm flipH="1" flipV="1">
            <a:off x="5893380" y="1517646"/>
            <a:ext cx="2905397" cy="1765087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13" idx="1"/>
          </p:cNvCxnSpPr>
          <p:nvPr/>
        </p:nvCxnSpPr>
        <p:spPr>
          <a:xfrm flipH="1" flipV="1">
            <a:off x="5893380" y="1517645"/>
            <a:ext cx="2128421" cy="623312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12" idx="3"/>
          </p:cNvCxnSpPr>
          <p:nvPr/>
        </p:nvCxnSpPr>
        <p:spPr>
          <a:xfrm flipV="1">
            <a:off x="4110520" y="3710997"/>
            <a:ext cx="713363" cy="19652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189392" y="3282732"/>
            <a:ext cx="3386744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it-IT" sz="2133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L’essere umano è un laboratorio di biochimica che, per funzionare, ha bisogno di risorse esterne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115402" y="5181410"/>
            <a:ext cx="4604517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it-IT" sz="26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L’ambiente è un determinante fondamentale della salute umana</a:t>
            </a: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803642" y="1631552"/>
            <a:ext cx="1422961" cy="1417939"/>
          </a:xfrm>
          <a:prstGeom prst="rect">
            <a:avLst/>
          </a:prstGeom>
        </p:spPr>
      </p:pic>
      <p:pic>
        <p:nvPicPr>
          <p:cNvPr id="35" name="Immagine 34" descr="logo isde 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262" y="56510"/>
            <a:ext cx="1001987" cy="10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63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576B1BCE-9B23-CF44-BAC6-7A146952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99" y="2789221"/>
            <a:ext cx="6338453" cy="35759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59F6C8E-1F8F-C640-8928-A81B85871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4" y="1528066"/>
            <a:ext cx="5566289" cy="4155912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D9E0CE79-BC4B-EE41-B3F8-4D6EF272AD5B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73576D13-1CB7-5E49-B32B-5DF26639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B21A864-A7B6-F441-BB6F-7760B5AA1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4A6C2CF-F37C-EB49-AA7A-70893495E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8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22240" y="4664305"/>
            <a:ext cx="61225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2hr exposure to air pollutants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NO2, UFP, PM2.5, BC and PM10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associated 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miRNAs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highly expressed in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kidney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spleen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Schermata 2018-02-23 alle 13.26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17" y="674301"/>
            <a:ext cx="3533344" cy="37465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211107" y="6195459"/>
            <a:ext cx="600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 link with breast cancer, inflammation, cardiovascular, kidney, neurodegenerative and respiratory diseases</a:t>
            </a:r>
          </a:p>
        </p:txBody>
      </p:sp>
      <p:sp>
        <p:nvSpPr>
          <p:cNvPr id="5" name="Freccia giù 4"/>
          <p:cNvSpPr/>
          <p:nvPr/>
        </p:nvSpPr>
        <p:spPr>
          <a:xfrm>
            <a:off x="7965814" y="5469689"/>
            <a:ext cx="1560430" cy="685969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575507"/>
            <a:ext cx="3206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Krauskopf et al, Environment International 2018 </a:t>
            </a:r>
            <a:endParaRPr kumimoji="0" lang="it-IT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C411004-5DF4-E041-B892-B769CBC593B5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F6A0824A-2985-6342-97C5-2D425B60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1369E2B-1BC3-5F46-9AF1-781E91463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52A381A-4E40-9744-8586-760F94DD1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71F499F-95FF-6F4E-B15F-BDAC969C9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18" y="4083371"/>
            <a:ext cx="3206520" cy="240489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625990E-1603-2546-8386-7583F8875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458" y="2281226"/>
            <a:ext cx="3456219" cy="2295548"/>
          </a:xfrm>
          <a:prstGeom prst="rect">
            <a:avLst/>
          </a:prstGeom>
        </p:spPr>
      </p:pic>
      <p:sp>
        <p:nvSpPr>
          <p:cNvPr id="15" name="Freccia giù 14">
            <a:extLst>
              <a:ext uri="{FF2B5EF4-FFF2-40B4-BE49-F238E27FC236}">
                <a16:creationId xmlns:a16="http://schemas.microsoft.com/office/drawing/2014/main" id="{74A410B9-D15A-6D47-AECF-A00E20065066}"/>
              </a:ext>
            </a:extLst>
          </p:cNvPr>
          <p:cNvSpPr/>
          <p:nvPr/>
        </p:nvSpPr>
        <p:spPr>
          <a:xfrm rot="16200000">
            <a:off x="5875862" y="1946949"/>
            <a:ext cx="1560430" cy="1454441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6593874-2EC4-1140-932D-E0E9F3B86A29}"/>
              </a:ext>
            </a:extLst>
          </p:cNvPr>
          <p:cNvSpPr txBox="1"/>
          <p:nvPr/>
        </p:nvSpPr>
        <p:spPr>
          <a:xfrm>
            <a:off x="1412231" y="2281226"/>
            <a:ext cx="142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Oxford street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408B1B-B4BC-9B43-AF59-D2839DA1E81A}"/>
              </a:ext>
            </a:extLst>
          </p:cNvPr>
          <p:cNvSpPr txBox="1"/>
          <p:nvPr/>
        </p:nvSpPr>
        <p:spPr>
          <a:xfrm>
            <a:off x="497737" y="4664020"/>
            <a:ext cx="112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Hyde Park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4EECB29-6C41-4B47-96F9-DE9C645FF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653" y="857191"/>
            <a:ext cx="4671836" cy="12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1EBB45-5936-8E45-8148-651353C67555}"/>
              </a:ext>
            </a:extLst>
          </p:cNvPr>
          <p:cNvSpPr txBox="1"/>
          <p:nvPr/>
        </p:nvSpPr>
        <p:spPr>
          <a:xfrm>
            <a:off x="98323" y="6490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Sci Total Environ. 2022 Dec 1;850:157968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4ADA33-A076-8141-90E2-143C998393E2}"/>
              </a:ext>
            </a:extLst>
          </p:cNvPr>
          <p:cNvSpPr txBox="1"/>
          <p:nvPr/>
        </p:nvSpPr>
        <p:spPr>
          <a:xfrm>
            <a:off x="5643716" y="1254655"/>
            <a:ext cx="6435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BlinkMacSystemFont"/>
              </a:rPr>
              <a:t>35 healthy Chinese adults randomly allocated to a </a:t>
            </a:r>
            <a:r>
              <a:rPr lang="en-GB" sz="1600" b="1" i="0" u="none" strike="noStrike">
                <a:solidFill>
                  <a:srgbClr val="212121"/>
                </a:solidFill>
                <a:effectLst/>
                <a:latin typeface="BlinkMacSystemFont"/>
              </a:rPr>
              <a:t>traffic-free park or a main road</a:t>
            </a:r>
            <a:r>
              <a:rPr lang="en-GB" sz="1600" b="0" i="0" u="none" strike="noStrike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en-GB" sz="1600" b="1" i="0" u="none" strike="noStrike">
                <a:solidFill>
                  <a:srgbClr val="212121"/>
                </a:solidFill>
                <a:effectLst/>
                <a:latin typeface="BlinkMacSystemFont"/>
              </a:rPr>
              <a:t>consecutive 4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BlinkMacSystemFont"/>
              </a:rPr>
              <a:t>Methylation levels of </a:t>
            </a:r>
            <a:r>
              <a:rPr lang="en-GB" sz="1600" b="1" i="0" u="none" strike="noStrike">
                <a:solidFill>
                  <a:srgbClr val="212121"/>
                </a:solidFill>
                <a:effectLst/>
                <a:latin typeface="BlinkMacSystemFont"/>
              </a:rPr>
              <a:t>68 CpG loci were significantly changed </a:t>
            </a:r>
            <a:r>
              <a:rPr lang="en-GB" sz="1600" b="0" i="0" u="none" strike="noStrike">
                <a:solidFill>
                  <a:srgbClr val="212121"/>
                </a:solidFill>
                <a:effectLst/>
                <a:latin typeface="BlinkMacSystemFont"/>
              </a:rPr>
              <a:t>following TRAP exposure</a:t>
            </a:r>
            <a:endParaRPr lang="en-GB" sz="1600">
              <a:solidFill>
                <a:srgbClr val="212121"/>
              </a:solidFill>
              <a:latin typeface="BlinkMacSystemFon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BlinkMacSystemFont"/>
              </a:rPr>
              <a:t>The annotated genes based on the differential CpGs loci were related to </a:t>
            </a:r>
            <a:r>
              <a:rPr lang="en-GB" sz="1600" b="1" i="0" u="none" strike="noStrike">
                <a:solidFill>
                  <a:srgbClr val="C00000"/>
                </a:solidFill>
                <a:effectLst/>
                <a:latin typeface="BlinkMacSystemFont"/>
              </a:rPr>
              <a:t>pathways in cardiovascular signaling, cytokine signaling, immune response, nervous system signaling, and metabolism</a:t>
            </a:r>
            <a:endParaRPr lang="en-GB" sz="1600" b="1">
              <a:solidFill>
                <a:srgbClr val="C0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4A3767-7606-F344-AE29-3A2CC0E2D69C}"/>
              </a:ext>
            </a:extLst>
          </p:cNvPr>
          <p:cNvSpPr txBox="1"/>
          <p:nvPr/>
        </p:nvSpPr>
        <p:spPr>
          <a:xfrm>
            <a:off x="623880" y="3877058"/>
            <a:ext cx="53094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"Traffic related air pollution (TRAP) exposure was associated with DNA methylation in dozens of genes concerning cardiometabolic health"</a:t>
            </a:r>
            <a:endParaRPr lang="en-GB" sz="2400" i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FDAB86F-5777-F34F-A0CE-6EDF5409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0" y="1135980"/>
            <a:ext cx="5421780" cy="18158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9E3907B-73A9-2542-8896-1BD3A8AF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01" y="3138970"/>
            <a:ext cx="4148353" cy="356920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7559660-85F5-5A4A-8CE7-342111366C0C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3ACA8F1C-36F9-CC4E-A038-F50F4CB38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1B8431D-007E-124F-A1E6-B58E963A6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1FC947A-7CD9-A544-87A3-F99AC64CC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41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14AEEFE-9F39-C447-9815-772D6D1DE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77" y="3491906"/>
            <a:ext cx="8217918" cy="31226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452440-72C6-824F-B3E2-52A2C2275428}"/>
              </a:ext>
            </a:extLst>
          </p:cNvPr>
          <p:cNvSpPr txBox="1"/>
          <p:nvPr/>
        </p:nvSpPr>
        <p:spPr>
          <a:xfrm>
            <a:off x="8162203" y="3827385"/>
            <a:ext cx="39040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We identified </a:t>
            </a:r>
            <a:r>
              <a:rPr lang="en-GB" sz="2000" b="0" i="0" u="none" strike="noStrike" dirty="0">
                <a:solidFill>
                  <a:srgbClr val="C00000"/>
                </a:solidFill>
                <a:effectLst/>
                <a:latin typeface="BlinkMacSystemFont"/>
              </a:rPr>
              <a:t>three CpG sites </a:t>
            </a: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potentially </a:t>
            </a:r>
            <a:r>
              <a:rPr lang="en-GB" sz="2000" b="0" i="0" u="none" strike="noStrike" dirty="0">
                <a:solidFill>
                  <a:srgbClr val="C00000"/>
                </a:solidFill>
                <a:effectLst/>
                <a:latin typeface="BlinkMacSystemFont"/>
              </a:rPr>
              <a:t>susceptible to gaseous air pollution-induced </a:t>
            </a:r>
            <a:r>
              <a:rPr lang="en-GB" sz="2000" b="0" i="0" u="none" strike="noStrike" dirty="0" err="1">
                <a:solidFill>
                  <a:srgbClr val="C00000"/>
                </a:solidFill>
                <a:effectLst/>
                <a:latin typeface="BlinkMacSystemFont"/>
              </a:rPr>
              <a:t>DNAm</a:t>
            </a:r>
            <a:r>
              <a:rPr lang="en-GB" sz="2000" b="0" i="0" u="none" strike="noStrike" dirty="0">
                <a:solidFill>
                  <a:srgbClr val="C00000"/>
                </a:solidFill>
                <a:effectLst/>
                <a:latin typeface="BlinkMacSystemFont"/>
              </a:rPr>
              <a:t> changes</a:t>
            </a: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near </a:t>
            </a:r>
            <a:r>
              <a:rPr lang="en-GB" sz="2000" b="1" i="0" u="none" strike="noStrike" dirty="0">
                <a:solidFill>
                  <a:srgbClr val="C00000"/>
                </a:solidFill>
                <a:effectLst/>
                <a:latin typeface="BlinkMacSystemFont"/>
              </a:rPr>
              <a:t>genes relevant for cardiovascular and lung disease.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0E5A60-990B-8B4C-9B28-4253463D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1" y="829597"/>
            <a:ext cx="5811479" cy="233993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BCE247-DF55-7B45-B116-7FED1A18CA49}"/>
              </a:ext>
            </a:extLst>
          </p:cNvPr>
          <p:cNvSpPr txBox="1"/>
          <p:nvPr/>
        </p:nvSpPr>
        <p:spPr>
          <a:xfrm>
            <a:off x="6292494" y="1399399"/>
            <a:ext cx="5773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Women's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Health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Initiative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(WHI)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Atherosclerosis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Risk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Communities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(ARIC)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cohorts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8397;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age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61.3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years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12121"/>
                </a:solidFill>
                <a:latin typeface="BlinkMacSystemFont"/>
              </a:rPr>
              <a:t>NO2, O3</a:t>
            </a:r>
            <a:endParaRPr lang="it-IT" b="0" i="0" u="none" strike="noStrike" dirty="0">
              <a:solidFill>
                <a:srgbClr val="212121"/>
              </a:solidFill>
              <a:effectLst/>
              <a:latin typeface="BlinkMacSystemFont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F699FFCB-6370-AE4A-8155-70985AE1775F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AD791BCD-8996-DF45-9AB3-BD2C0E910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4EE0B87-18D9-624E-B76E-742E98B30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AA8461E-E003-3B46-837A-00F41EE5A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67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889604" y="6447631"/>
            <a:ext cx="2794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/>
              <a:t>Motta V et al, </a:t>
            </a:r>
            <a:r>
              <a:rPr lang="it-IT" sz="1600" i="1" dirty="0" err="1"/>
              <a:t>Environ</a:t>
            </a:r>
            <a:r>
              <a:rPr lang="it-IT" sz="1600" i="1" dirty="0"/>
              <a:t> Res 2016</a:t>
            </a:r>
          </a:p>
        </p:txBody>
      </p:sp>
      <p:pic>
        <p:nvPicPr>
          <p:cNvPr id="3" name="Immagine 2" descr="Schermata 2018-09-27 alle 18.0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4" y="3189241"/>
            <a:ext cx="8117325" cy="318240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49641" y="1649711"/>
            <a:ext cx="1094878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33" dirty="0"/>
              <a:t>I</a:t>
            </a:r>
            <a:r>
              <a:rPr lang="en-US" sz="2133" dirty="0"/>
              <a:t>n 90 obese subjects, PM10 exposure </a:t>
            </a:r>
            <a:r>
              <a:rPr lang="en-US" sz="2133" u="sng" dirty="0">
                <a:solidFill>
                  <a:srgbClr val="C00000"/>
                </a:solidFill>
              </a:rPr>
              <a:t>24 and 48 h </a:t>
            </a:r>
            <a:r>
              <a:rPr lang="en-US" sz="2133" dirty="0"/>
              <a:t>before the recruitment day was associated with </a:t>
            </a:r>
            <a:r>
              <a:rPr lang="en-US" sz="2133" b="1" u="sng" dirty="0">
                <a:solidFill>
                  <a:srgbClr val="C00000"/>
                </a:solidFill>
              </a:rPr>
              <a:t>increased systolic/diastolic BP</a:t>
            </a:r>
            <a:r>
              <a:rPr lang="en-US" sz="2133" dirty="0">
                <a:solidFill>
                  <a:srgbClr val="C00000"/>
                </a:solidFill>
              </a:rPr>
              <a:t>, and </a:t>
            </a:r>
            <a:r>
              <a:rPr lang="en-US" sz="2133" b="1" u="sng" dirty="0">
                <a:solidFill>
                  <a:srgbClr val="C00000"/>
                </a:solidFill>
              </a:rPr>
              <a:t>increased levels of 9 </a:t>
            </a:r>
            <a:r>
              <a:rPr lang="en-US" sz="2133" b="1" u="sng" dirty="0" err="1">
                <a:solidFill>
                  <a:srgbClr val="C00000"/>
                </a:solidFill>
              </a:rPr>
              <a:t>miRNA</a:t>
            </a:r>
            <a:endParaRPr lang="it-IT" sz="2133" b="1" u="sng" dirty="0">
              <a:solidFill>
                <a:srgbClr val="C0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49642" y="2589747"/>
            <a:ext cx="742437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/>
              <a:t>Diastolic BP was predicted by miR-101xBMI statistical interaction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715271"/>
            <a:ext cx="488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The role of epigenome in CV diseases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5EE1F662-6912-D442-B308-174F2D026312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7699F8B7-9FC8-AA40-A88F-E6E28109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58DFAAD-B1B3-6443-AA5E-4130FB39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35B1966-943A-344E-B68D-B026A04AB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84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345481" y="6447631"/>
            <a:ext cx="206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/>
              <a:t>Chen </a:t>
            </a:r>
            <a:r>
              <a:rPr lang="it-IT" sz="1600" i="1" dirty="0" err="1"/>
              <a:t>R</a:t>
            </a:r>
            <a:r>
              <a:rPr lang="it-IT" sz="1600" i="1" dirty="0"/>
              <a:t> et al, EHP 2018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23490" y="5405170"/>
            <a:ext cx="1110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</a:t>
            </a:r>
            <a:r>
              <a:rPr lang="en-US" sz="2000" b="1" u="sng" dirty="0"/>
              <a:t>healthy students </a:t>
            </a:r>
            <a:r>
              <a:rPr lang="en-US" sz="2000" dirty="0">
                <a:solidFill>
                  <a:srgbClr val="C00000"/>
                </a:solidFill>
              </a:rPr>
              <a:t>PM2.5 exposure </a:t>
            </a:r>
            <a:r>
              <a:rPr lang="en-US" sz="2000" dirty="0"/>
              <a:t>was </a:t>
            </a:r>
            <a:r>
              <a:rPr lang="en-US" sz="2000" b="1" i="1" dirty="0">
                <a:solidFill>
                  <a:srgbClr val="C00000"/>
                </a:solidFill>
              </a:rPr>
              <a:t>positively associated with the expression of cytokines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(IL1, IL6, TNF, TLR2, F3, </a:t>
            </a:r>
            <a:r>
              <a:rPr lang="en-US" sz="2000" dirty="0" err="1"/>
              <a:t>endothelin</a:t>
            </a:r>
            <a:r>
              <a:rPr lang="en-US" sz="2000" dirty="0"/>
              <a:t> 1) </a:t>
            </a:r>
            <a:r>
              <a:rPr lang="en-US" sz="2000" b="1" i="1" dirty="0">
                <a:solidFill>
                  <a:srgbClr val="C00000"/>
                </a:solidFill>
              </a:rPr>
              <a:t>and negatively linked with 5 </a:t>
            </a:r>
            <a:r>
              <a:rPr lang="en-US" sz="2000" b="1" i="1" dirty="0" err="1">
                <a:solidFill>
                  <a:srgbClr val="C00000"/>
                </a:solidFill>
              </a:rPr>
              <a:t>miRNAs</a:t>
            </a:r>
            <a:r>
              <a:rPr lang="en-US" sz="2000" b="1" i="1" dirty="0">
                <a:solidFill>
                  <a:srgbClr val="C00000"/>
                </a:solidFill>
              </a:rPr>
              <a:t> involved in cytokine expression 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35862" y="4114690"/>
            <a:ext cx="10789095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/>
              <a:t>Serum concentrations of </a:t>
            </a:r>
            <a:r>
              <a:rPr lang="en-US" sz="2133" b="1" u="sng" dirty="0"/>
              <a:t>pro-inflammatory cytokines </a:t>
            </a:r>
            <a:r>
              <a:rPr lang="en-US" sz="2133" dirty="0"/>
              <a:t>may contribute to systemic inflammation, platelet activation, and endothelial dysfunction </a:t>
            </a:r>
          </a:p>
        </p:txBody>
      </p:sp>
      <p:pic>
        <p:nvPicPr>
          <p:cNvPr id="5" name="Immagine 4" descr="Schermata 2018-09-27 alle 18.26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9" y="1616611"/>
            <a:ext cx="10412487" cy="199016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309F41C-08CE-6042-9E26-FEE38FF6BEA4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3FC1E376-7C18-BB4E-B4FD-887F1CDB7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49DCB5A-A505-4944-B85E-57A07B39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23EE20-B721-A245-B536-61C34AC04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46E2795-4ED4-B343-BCD2-8262FC133784}"/>
              </a:ext>
            </a:extLst>
          </p:cNvPr>
          <p:cNvSpPr txBox="1"/>
          <p:nvPr/>
        </p:nvSpPr>
        <p:spPr>
          <a:xfrm>
            <a:off x="0" y="715271"/>
            <a:ext cx="488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The role of epigenome in CV diseases</a:t>
            </a:r>
          </a:p>
        </p:txBody>
      </p:sp>
    </p:spTree>
    <p:extLst>
      <p:ext uri="{BB962C8B-B14F-4D97-AF65-F5344CB8AC3E}">
        <p14:creationId xmlns:p14="http://schemas.microsoft.com/office/powerpoint/2010/main" val="1642981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3D924-29AA-9F45-8931-7C15AEE7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34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 err="1">
                <a:solidFill>
                  <a:srgbClr val="C00000"/>
                </a:solidFill>
              </a:rPr>
              <a:t>Quando</a:t>
            </a:r>
            <a:r>
              <a:rPr lang="en-GB" sz="3200" dirty="0">
                <a:solidFill>
                  <a:srgbClr val="C00000"/>
                </a:solidFill>
              </a:rPr>
              <a:t> </a:t>
            </a:r>
            <a:r>
              <a:rPr lang="en-GB" sz="3200" dirty="0" err="1">
                <a:solidFill>
                  <a:srgbClr val="C00000"/>
                </a:solidFill>
              </a:rPr>
              <a:t>agiscono</a:t>
            </a:r>
            <a:r>
              <a:rPr lang="en-GB" sz="3200" dirty="0">
                <a:solidFill>
                  <a:srgbClr val="C00000"/>
                </a:solidFill>
              </a:rPr>
              <a:t> </a:t>
            </a:r>
            <a:r>
              <a:rPr lang="en-GB" sz="3200" dirty="0" err="1">
                <a:solidFill>
                  <a:srgbClr val="C00000"/>
                </a:solidFill>
              </a:rPr>
              <a:t>i</a:t>
            </a:r>
            <a:r>
              <a:rPr lang="en-GB" sz="3200" dirty="0">
                <a:solidFill>
                  <a:srgbClr val="C00000"/>
                </a:solidFill>
              </a:rPr>
              <a:t> </a:t>
            </a:r>
            <a:r>
              <a:rPr lang="en-GB" sz="3200" dirty="0" err="1">
                <a:solidFill>
                  <a:srgbClr val="C00000"/>
                </a:solidFill>
              </a:rPr>
              <a:t>meccanismi</a:t>
            </a:r>
            <a:r>
              <a:rPr lang="en-GB" sz="3200" dirty="0">
                <a:solidFill>
                  <a:srgbClr val="C00000"/>
                </a:solidFill>
              </a:rPr>
              <a:t> </a:t>
            </a:r>
            <a:r>
              <a:rPr lang="en-GB" sz="3200" dirty="0" err="1">
                <a:solidFill>
                  <a:srgbClr val="C00000"/>
                </a:solidFill>
              </a:rPr>
              <a:t>epigenetici</a:t>
            </a:r>
            <a:r>
              <a:rPr lang="en-GB" sz="32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F31B695F-9B86-E342-B7CC-8E74D9360EA4}"/>
              </a:ext>
            </a:extLst>
          </p:cNvPr>
          <p:cNvSpPr/>
          <p:nvPr/>
        </p:nvSpPr>
        <p:spPr>
          <a:xfrm>
            <a:off x="312806" y="4405665"/>
            <a:ext cx="11307715" cy="75094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7A8039-1A28-1341-9E02-BE2AD243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56" y="4383383"/>
            <a:ext cx="1067388" cy="773227"/>
          </a:xfrm>
          <a:prstGeom prst="rect">
            <a:avLst/>
          </a:prstGeom>
        </p:spPr>
      </p:pic>
      <p:pic>
        <p:nvPicPr>
          <p:cNvPr id="6" name="Immagine 5" descr="in utero.png">
            <a:extLst>
              <a:ext uri="{FF2B5EF4-FFF2-40B4-BE49-F238E27FC236}">
                <a16:creationId xmlns:a16="http://schemas.microsoft.com/office/drawing/2014/main" id="{3EB7629B-4704-BD49-9CA7-91B90576D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79" y="3623642"/>
            <a:ext cx="1128713" cy="16489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2D855C-1EA7-D34F-8130-C679A32EC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252" y="4193158"/>
            <a:ext cx="979213" cy="9737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9B1B7A-016B-654A-BE85-AFDD747C6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891" y="3879410"/>
            <a:ext cx="1244999" cy="14519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A1B5BE0-46BE-244F-9F83-20D4E7559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410" y="3879410"/>
            <a:ext cx="646793" cy="16934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EC7A70B-AF89-864F-9B72-4DB86787D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14740" y="3764934"/>
            <a:ext cx="675388" cy="18079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D26EC13-DE96-2B48-AC07-7CAB7B5F9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736" y="3879410"/>
            <a:ext cx="1253417" cy="163861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ACAB2B-8966-8541-8488-DD7ED1B2E6F1}"/>
              </a:ext>
            </a:extLst>
          </p:cNvPr>
          <p:cNvSpPr txBox="1"/>
          <p:nvPr/>
        </p:nvSpPr>
        <p:spPr>
          <a:xfrm>
            <a:off x="1353889" y="5428008"/>
            <a:ext cx="2569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Periodo</a:t>
            </a:r>
            <a:r>
              <a:rPr lang="en-GB" dirty="0"/>
              <a:t> a </a:t>
            </a:r>
            <a:r>
              <a:rPr lang="en-GB" dirty="0" err="1"/>
              <a:t>maggior</a:t>
            </a:r>
            <a:r>
              <a:rPr lang="en-GB" dirty="0"/>
              <a:t> </a:t>
            </a:r>
            <a:r>
              <a:rPr lang="en-GB" dirty="0" err="1"/>
              <a:t>rischio</a:t>
            </a:r>
            <a:endParaRPr lang="en-GB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D612C94C-9EE9-B740-B188-076A15B7F425}"/>
              </a:ext>
            </a:extLst>
          </p:cNvPr>
          <p:cNvSpPr/>
          <p:nvPr/>
        </p:nvSpPr>
        <p:spPr>
          <a:xfrm>
            <a:off x="223539" y="3307012"/>
            <a:ext cx="4620639" cy="2723744"/>
          </a:xfrm>
          <a:prstGeom prst="ellipse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ccia a inversione 20">
            <a:extLst>
              <a:ext uri="{FF2B5EF4-FFF2-40B4-BE49-F238E27FC236}">
                <a16:creationId xmlns:a16="http://schemas.microsoft.com/office/drawing/2014/main" id="{9CCE40DD-277B-2C44-8D1A-109C8CC10D7B}"/>
              </a:ext>
            </a:extLst>
          </p:cNvPr>
          <p:cNvSpPr/>
          <p:nvPr/>
        </p:nvSpPr>
        <p:spPr>
          <a:xfrm>
            <a:off x="2473998" y="2493210"/>
            <a:ext cx="6478783" cy="1014296"/>
          </a:xfrm>
          <a:prstGeom prst="utur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6AF7CF3D-E3D7-3947-8461-548F15BB5F82}"/>
              </a:ext>
            </a:extLst>
          </p:cNvPr>
          <p:cNvCxnSpPr/>
          <p:nvPr/>
        </p:nvCxnSpPr>
        <p:spPr>
          <a:xfrm>
            <a:off x="4844178" y="3429924"/>
            <a:ext cx="6647883" cy="0"/>
          </a:xfrm>
          <a:prstGeom prst="line">
            <a:avLst/>
          </a:prstGeom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AAFF57B1-0B0A-914B-844F-36DB5048F8A6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202716B6-9C80-704B-8885-49BA74B97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E2DAFF6-C0E9-7646-BEC5-811FC1277F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DD4AF37-E63C-DA46-BBF9-A306ACDD6C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0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653260-1A71-7D42-954E-08F8AA96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27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 err="1">
                <a:solidFill>
                  <a:srgbClr val="C00000"/>
                </a:solidFill>
              </a:rPr>
              <a:t>Quanto</a:t>
            </a:r>
            <a:r>
              <a:rPr lang="en-GB" sz="3600" dirty="0">
                <a:solidFill>
                  <a:srgbClr val="C00000"/>
                </a:solidFill>
              </a:rPr>
              <a:t> </a:t>
            </a:r>
            <a:r>
              <a:rPr lang="en-GB" sz="3600" dirty="0" err="1">
                <a:solidFill>
                  <a:srgbClr val="C00000"/>
                </a:solidFill>
              </a:rPr>
              <a:t>durano</a:t>
            </a:r>
            <a:r>
              <a:rPr lang="en-GB" sz="3600" dirty="0">
                <a:solidFill>
                  <a:srgbClr val="C00000"/>
                </a:solidFill>
              </a:rPr>
              <a:t> </a:t>
            </a:r>
            <a:r>
              <a:rPr lang="en-GB" sz="3600" dirty="0" err="1">
                <a:solidFill>
                  <a:srgbClr val="C00000"/>
                </a:solidFill>
              </a:rPr>
              <a:t>gli</a:t>
            </a:r>
            <a:r>
              <a:rPr lang="en-GB" sz="3600" dirty="0">
                <a:solidFill>
                  <a:srgbClr val="C00000"/>
                </a:solidFill>
              </a:rPr>
              <a:t> </a:t>
            </a:r>
            <a:r>
              <a:rPr lang="en-GB" sz="3600" dirty="0" err="1">
                <a:solidFill>
                  <a:srgbClr val="C00000"/>
                </a:solidFill>
              </a:rPr>
              <a:t>effetti</a:t>
            </a:r>
            <a:r>
              <a:rPr lang="en-GB" sz="3600" dirty="0">
                <a:solidFill>
                  <a:srgbClr val="C00000"/>
                </a:solidFill>
              </a:rPr>
              <a:t> </a:t>
            </a:r>
            <a:r>
              <a:rPr lang="en-GB" sz="3600" dirty="0" err="1">
                <a:solidFill>
                  <a:srgbClr val="C00000"/>
                </a:solidFill>
              </a:rPr>
              <a:t>delle</a:t>
            </a:r>
            <a:r>
              <a:rPr lang="en-GB" sz="3600" dirty="0">
                <a:solidFill>
                  <a:srgbClr val="C00000"/>
                </a:solidFill>
              </a:rPr>
              <a:t> </a:t>
            </a:r>
            <a:r>
              <a:rPr lang="en-GB" sz="3600" dirty="0" err="1">
                <a:solidFill>
                  <a:srgbClr val="C00000"/>
                </a:solidFill>
              </a:rPr>
              <a:t>modifiche</a:t>
            </a:r>
            <a:r>
              <a:rPr lang="en-GB" sz="3600" dirty="0">
                <a:solidFill>
                  <a:srgbClr val="C00000"/>
                </a:solidFill>
              </a:rPr>
              <a:t> </a:t>
            </a:r>
            <a:r>
              <a:rPr lang="en-GB" sz="3600" dirty="0" err="1">
                <a:solidFill>
                  <a:srgbClr val="C00000"/>
                </a:solidFill>
              </a:rPr>
              <a:t>epigenetiche</a:t>
            </a:r>
            <a:r>
              <a:rPr lang="en-GB" sz="3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29A374-A3C1-4149-8882-57689CFF1B67}"/>
              </a:ext>
            </a:extLst>
          </p:cNvPr>
          <p:cNvSpPr txBox="1"/>
          <p:nvPr/>
        </p:nvSpPr>
        <p:spPr>
          <a:xfrm>
            <a:off x="703256" y="3258709"/>
            <a:ext cx="10650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Possono essere stabili nel tempo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Possono persistere anche in assenza di ciò che le ha generate (memoria biologica)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Possono essere ereditabili (trasmissione transgenerazionale)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AF0353EF-BC5F-B44F-8C55-53DFE7AFEBB0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1E2652A7-C69B-9543-8C32-9A83DF663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6BFCC41-971D-B140-9F65-76F099436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274633-3425-F14D-A3DE-EB8FF2424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4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FFE06D3-70CB-6141-8792-343370DAD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1" y="1492767"/>
            <a:ext cx="5136730" cy="317121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3D2902-6521-C54F-B575-C88F1A91BB9C}"/>
              </a:ext>
            </a:extLst>
          </p:cNvPr>
          <p:cNvSpPr txBox="1"/>
          <p:nvPr/>
        </p:nvSpPr>
        <p:spPr>
          <a:xfrm>
            <a:off x="1200555" y="5243442"/>
            <a:ext cx="9965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Fino a non molto tempo fa si riteneva che la genetica avrebbe svelato i segreti della vita…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E8C2B8-E3E8-1944-889E-CD5A9CB90766}"/>
              </a:ext>
            </a:extLst>
          </p:cNvPr>
          <p:cNvSpPr txBox="1"/>
          <p:nvPr/>
        </p:nvSpPr>
        <p:spPr>
          <a:xfrm>
            <a:off x="6439029" y="2981497"/>
            <a:ext cx="472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Geni </a:t>
            </a:r>
            <a:r>
              <a:rPr lang="it-IT" sz="2400" dirty="0">
                <a:sym typeface="Wingdings" pitchFamily="2" charset="2"/>
              </a:rPr>
              <a:t> codici per costruire proteine</a:t>
            </a:r>
            <a:endParaRPr lang="it-IT" sz="2400" dirty="0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5A75EE2-A06C-FB40-820F-5366CB37E41F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5F83268B-372A-6740-8573-508A27312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396273-50FA-FF4B-8251-E0873B0F2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970BD9-8A4A-F34D-A8DD-B9429C280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5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090734"/>
            <a:ext cx="6379579" cy="354421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62001" y="5146647"/>
            <a:ext cx="1087581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“Le future generazioni non ci perdoneranno il male che stiamo facendo loro…”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289868" y="4173279"/>
            <a:ext cx="291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Prof. Lorenzo </a:t>
            </a:r>
            <a:r>
              <a:rPr lang="it-IT" sz="2400" b="1" dirty="0" err="1"/>
              <a:t>Tomatis</a:t>
            </a:r>
            <a:endParaRPr lang="it-IT" sz="2400" b="1" dirty="0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19F6D5A-0ED4-8F4A-9B8A-BF94CC672DDF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D3F3279D-0639-2B4A-B632-AFD07745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C29811E-AAA4-8A4C-9B58-245256DAC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20ACAC-0ADF-404A-BF29-65A6FA680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4-26 alle 18.0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23" y="1488469"/>
            <a:ext cx="6670117" cy="1201087"/>
          </a:xfrm>
          <a:prstGeom prst="rect">
            <a:avLst/>
          </a:prstGeom>
        </p:spPr>
      </p:pic>
      <p:pic>
        <p:nvPicPr>
          <p:cNvPr id="4" name="Immagine 3" descr="Schermata 2015-04-26 alle 18.03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23" y="972325"/>
            <a:ext cx="6000327" cy="48371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416160" y="3077037"/>
            <a:ext cx="2853241" cy="370619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r>
              <a:rPr lang="en-US" b="1" dirty="0"/>
              <a:t>Prenatal </a:t>
            </a:r>
            <a:r>
              <a:rPr lang="en-US" b="1" dirty="0" err="1"/>
              <a:t>tributyltin</a:t>
            </a:r>
            <a:r>
              <a:rPr lang="en-US" b="1" dirty="0"/>
              <a:t> (TBT)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096000" y="3811497"/>
            <a:ext cx="6000327" cy="923330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marL="285660" indent="-285660">
              <a:buFontTx/>
              <a:buChar char="-"/>
            </a:pPr>
            <a:r>
              <a:rPr lang="it-IT" dirty="0"/>
              <a:t>I</a:t>
            </a:r>
            <a:r>
              <a:rPr lang="en-US" dirty="0" err="1"/>
              <a:t>nduced</a:t>
            </a:r>
            <a:r>
              <a:rPr lang="en-US" dirty="0"/>
              <a:t> hepatic lipid accumulation</a:t>
            </a:r>
          </a:p>
          <a:p>
            <a:pPr marL="285660" indent="-285660">
              <a:buFontTx/>
              <a:buChar char="-"/>
            </a:pPr>
            <a:r>
              <a:rPr lang="en-US" dirty="0"/>
              <a:t>up-regulated hepatic expression of genes involved in lipid storage/transport, </a:t>
            </a:r>
            <a:r>
              <a:rPr lang="en-US" dirty="0" err="1"/>
              <a:t>lipogenesis</a:t>
            </a:r>
            <a:r>
              <a:rPr lang="en-US" dirty="0"/>
              <a:t>, and lipolysis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6096000" y="5600363"/>
            <a:ext cx="5690536" cy="584747"/>
          </a:xfrm>
          <a:prstGeom prst="rect">
            <a:avLst/>
          </a:prstGeom>
        </p:spPr>
        <p:txBody>
          <a:bodyPr wrap="none" lIns="91410" tIns="45706" rIns="91410" bIns="45706">
            <a:spAutoFit/>
          </a:bodyPr>
          <a:lstStyle/>
          <a:p>
            <a:r>
              <a:rPr lang="it-IT" sz="3200" b="1" u="sng" dirty="0">
                <a:solidFill>
                  <a:srgbClr val="C00000"/>
                </a:solidFill>
              </a:rPr>
              <a:t>I</a:t>
            </a:r>
            <a:r>
              <a:rPr lang="en-US" sz="3200" b="1" u="sng" dirty="0">
                <a:solidFill>
                  <a:srgbClr val="C00000"/>
                </a:solidFill>
              </a:rPr>
              <a:t>n three subsequent generations</a:t>
            </a:r>
            <a:endParaRPr lang="it-IT" sz="3200" u="sng" dirty="0">
              <a:solidFill>
                <a:srgbClr val="C00000"/>
              </a:solidFill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76196DC-050A-3345-BBEA-C0B143C532C2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53C2CB11-0FA6-F149-BF02-0D0A457A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8540C7D-C5CB-F847-A693-7156B9202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9C14D5C-2A0E-2F4F-BE72-4BE34B484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E35CC8-438C-5047-8CD0-86C9F7F22C83}"/>
              </a:ext>
            </a:extLst>
          </p:cNvPr>
          <p:cNvSpPr txBox="1"/>
          <p:nvPr/>
        </p:nvSpPr>
        <p:spPr>
          <a:xfrm>
            <a:off x="434182" y="2769457"/>
            <a:ext cx="44226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sng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Tributilstagno</a:t>
            </a:r>
            <a:endParaRPr lang="it-IT" b="1" i="0" u="sng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b="1" i="0" u="sng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Usato per oltre 40 anni: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Vernici antivegetative per natanti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Stabilizzanti nelle plastiche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Disinfettanti contro i funghi nel legno, nei tessili, nel cuoio, nella carta, nei refrigeranti industriali e nelle sementi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Acque di scarico industriali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39C38B-936A-9443-96BD-97EC9BB26110}"/>
              </a:ext>
            </a:extLst>
          </p:cNvPr>
          <p:cNvSpPr txBox="1"/>
          <p:nvPr/>
        </p:nvSpPr>
        <p:spPr>
          <a:xfrm>
            <a:off x="322939" y="5723445"/>
            <a:ext cx="490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err="1">
                <a:solidFill>
                  <a:srgbClr val="C00000"/>
                </a:solidFill>
              </a:rPr>
              <a:t>Vietato</a:t>
            </a:r>
            <a:r>
              <a:rPr lang="en-GB" sz="2400" b="1" u="sng" dirty="0">
                <a:solidFill>
                  <a:srgbClr val="C00000"/>
                </a:solidFill>
              </a:rPr>
              <a:t> dal 2008 </a:t>
            </a:r>
            <a:r>
              <a:rPr lang="en-GB" sz="2400" b="1" u="sng" dirty="0" err="1">
                <a:solidFill>
                  <a:srgbClr val="C00000"/>
                </a:solidFill>
              </a:rPr>
              <a:t>nell'unione</a:t>
            </a:r>
            <a:r>
              <a:rPr lang="en-GB" sz="2400" b="1" u="sng" dirty="0">
                <a:solidFill>
                  <a:srgbClr val="C00000"/>
                </a:solidFill>
              </a:rPr>
              <a:t> </a:t>
            </a:r>
            <a:r>
              <a:rPr lang="en-GB" sz="2400" b="1" u="sng" dirty="0" err="1">
                <a:solidFill>
                  <a:srgbClr val="C00000"/>
                </a:solidFill>
              </a:rPr>
              <a:t>Europea</a:t>
            </a:r>
            <a:endParaRPr lang="en-GB" sz="2400" b="1" u="sng" dirty="0">
              <a:solidFill>
                <a:srgbClr val="C00000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9E49B8A-0B06-0141-AF56-FF1B49CE4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80" y="1214181"/>
            <a:ext cx="3827872" cy="11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arrotondato 10"/>
          <p:cNvSpPr/>
          <p:nvPr/>
        </p:nvSpPr>
        <p:spPr>
          <a:xfrm>
            <a:off x="3687889" y="950507"/>
            <a:ext cx="5309051" cy="73723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Freccia destra con strisce 9"/>
          <p:cNvSpPr/>
          <p:nvPr/>
        </p:nvSpPr>
        <p:spPr>
          <a:xfrm>
            <a:off x="3687891" y="3032444"/>
            <a:ext cx="4751249" cy="108348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Ovale 8"/>
          <p:cNvSpPr/>
          <p:nvPr/>
        </p:nvSpPr>
        <p:spPr>
          <a:xfrm>
            <a:off x="8239921" y="2766490"/>
            <a:ext cx="3745256" cy="185270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Ovale 7"/>
          <p:cNvSpPr/>
          <p:nvPr/>
        </p:nvSpPr>
        <p:spPr>
          <a:xfrm>
            <a:off x="231448" y="2614090"/>
            <a:ext cx="3745256" cy="185270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Rettangolo 1"/>
          <p:cNvSpPr/>
          <p:nvPr/>
        </p:nvSpPr>
        <p:spPr>
          <a:xfrm>
            <a:off x="497901" y="5338153"/>
            <a:ext cx="11435120" cy="1231068"/>
          </a:xfrm>
          <a:prstGeom prst="rect">
            <a:avLst/>
          </a:prstGeom>
        </p:spPr>
        <p:txBody>
          <a:bodyPr wrap="square" lIns="121880" tIns="60941" rIns="121880" bIns="60941">
            <a:spAutoFit/>
          </a:bodyPr>
          <a:lstStyle/>
          <a:p>
            <a:pPr algn="ctr"/>
            <a:r>
              <a:rPr lang="en-US" sz="2400" dirty="0"/>
              <a:t>Maternal exposure to environmental factors during pregnancy can influence the metabolic phenotype of the offspring through a fetal programming of later diseases by epigenetic mechanisms affecting gene expression, without modifications of the DNA sequence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976704" y="950506"/>
            <a:ext cx="4449984" cy="779727"/>
          </a:xfrm>
          <a:prstGeom prst="rect">
            <a:avLst/>
          </a:prstGeom>
          <a:noFill/>
        </p:spPr>
        <p:txBody>
          <a:bodyPr wrap="none" lIns="121880" tIns="60941" rIns="121880" bIns="60941" rtlCol="0">
            <a:spAutoFit/>
          </a:bodyPr>
          <a:lstStyle/>
          <a:p>
            <a:r>
              <a:rPr lang="en-GB" sz="4267"/>
              <a:t>Fetal programming</a:t>
            </a:r>
          </a:p>
        </p:txBody>
      </p:sp>
      <p:pic>
        <p:nvPicPr>
          <p:cNvPr id="5" name="Immagine 4" descr="Schermata 2015-05-03 alle 18.46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2615">
            <a:off x="4703914" y="2670599"/>
            <a:ext cx="2600943" cy="190302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369" y="2929612"/>
            <a:ext cx="28632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Nutritional status</a:t>
            </a:r>
          </a:p>
          <a:p>
            <a:pPr algn="ctr"/>
            <a:r>
              <a:rPr lang="en-GB" sz="2800" dirty="0"/>
              <a:t>Stress</a:t>
            </a:r>
          </a:p>
          <a:p>
            <a:pPr algn="ctr"/>
            <a:r>
              <a:rPr lang="en-GB" sz="2800" dirty="0"/>
              <a:t>Pollutants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187764" y="3277344"/>
            <a:ext cx="374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Disease onset and progression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9CEB007D-0270-3347-B757-D64F795EF21A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6D297D54-02D5-6E46-8613-1F23F8F6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6EEBEB8-0D3C-7C4E-A297-CD69D251C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3B3419A-2984-0B40-B44D-E7CEBD565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41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Schermata 2018-09-26 alle 12.4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3" y="3559516"/>
            <a:ext cx="3994157" cy="292052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25433" y="2143638"/>
            <a:ext cx="5496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Studio </a:t>
            </a:r>
            <a:r>
              <a:rPr lang="en-US" sz="1400" dirty="0" err="1"/>
              <a:t>prospettico</a:t>
            </a:r>
            <a:r>
              <a:rPr lang="en-US" sz="1400" dirty="0"/>
              <a:t> - </a:t>
            </a:r>
            <a:r>
              <a:rPr lang="en-US" sz="1400" b="1" dirty="0">
                <a:solidFill>
                  <a:srgbClr val="C00000"/>
                </a:solidFill>
              </a:rPr>
              <a:t>1293 </a:t>
            </a:r>
            <a:r>
              <a:rPr lang="en-US" sz="1400" b="1" dirty="0" err="1">
                <a:solidFill>
                  <a:srgbClr val="C00000"/>
                </a:solidFill>
              </a:rPr>
              <a:t>madri</a:t>
            </a:r>
            <a:r>
              <a:rPr lang="en-US" sz="1400" b="1" dirty="0">
                <a:solidFill>
                  <a:srgbClr val="C00000"/>
                </a:solidFill>
              </a:rPr>
              <a:t> (Boston Birth Cohort) e </a:t>
            </a:r>
            <a:r>
              <a:rPr lang="en-US" sz="1400" b="1" dirty="0" err="1">
                <a:solidFill>
                  <a:srgbClr val="C00000"/>
                </a:solidFill>
              </a:rPr>
              <a:t>rispettivi</a:t>
            </a:r>
            <a:r>
              <a:rPr lang="en-US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 err="1">
                <a:solidFill>
                  <a:srgbClr val="C00000"/>
                </a:solidFill>
              </a:rPr>
              <a:t>figli</a:t>
            </a:r>
            <a:r>
              <a:rPr lang="en-US" sz="1400" dirty="0"/>
              <a:t>; </a:t>
            </a:r>
          </a:p>
          <a:p>
            <a:r>
              <a:rPr lang="en-US" sz="1400" dirty="0"/>
              <a:t>follow-up </a:t>
            </a:r>
            <a:r>
              <a:rPr lang="en-US" sz="1400" dirty="0" err="1"/>
              <a:t>tra</a:t>
            </a:r>
            <a:r>
              <a:rPr lang="en-US" sz="1400" dirty="0"/>
              <a:t> 3 e 9 anni di </a:t>
            </a:r>
            <a:r>
              <a:rPr lang="en-US" sz="1400" dirty="0" err="1"/>
              <a:t>età</a:t>
            </a: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733" y="6575507"/>
            <a:ext cx="2293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Zhang M et al, </a:t>
            </a:r>
            <a:r>
              <a:rPr lang="it-IT" sz="1200" i="1" dirty="0" err="1"/>
              <a:t>Hypertension</a:t>
            </a:r>
            <a:r>
              <a:rPr lang="it-IT" sz="1200" i="1" dirty="0"/>
              <a:t> 2018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99047" y="2797693"/>
            <a:ext cx="60339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Aumentato rischio di ipertensione se esposti in utero durante il terzo trimestre di gravidanza a concentrazioni di PM2.5 &gt;</a:t>
            </a:r>
            <a:r>
              <a:rPr lang="it-IT" sz="14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l-GR" sz="14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4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g/m3</a:t>
            </a:r>
            <a:r>
              <a:rPr lang="it-IT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Rischio aumentato di 1.47 volte ogni incremento di PM2.5 di </a:t>
            </a:r>
            <a:r>
              <a:rPr lang="it-IT" sz="14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l-GR" sz="14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4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g/m3 </a:t>
            </a:r>
            <a:endParaRPr lang="it-IT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Schermata 2018-09-26 alle 12.59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0" y="1064933"/>
            <a:ext cx="4762097" cy="979545"/>
          </a:xfrm>
          <a:prstGeom prst="rect">
            <a:avLst/>
          </a:prstGeom>
        </p:spPr>
      </p:pic>
      <p:sp>
        <p:nvSpPr>
          <p:cNvPr id="18" name="Ovale 17"/>
          <p:cNvSpPr/>
          <p:nvPr/>
        </p:nvSpPr>
        <p:spPr>
          <a:xfrm>
            <a:off x="2952411" y="4814187"/>
            <a:ext cx="2136906" cy="149906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E1AC6D-AF85-8844-AC4C-CC374E3F6833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220A940E-9BF1-744E-9432-91AC82659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B37FB33-610B-B744-AFE5-F17B4340C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19337A3-E24F-E146-AC28-38272F2A9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1D9D3CA-F466-1442-B5A1-10820DF4A85B}"/>
              </a:ext>
            </a:extLst>
          </p:cNvPr>
          <p:cNvSpPr txBox="1"/>
          <p:nvPr/>
        </p:nvSpPr>
        <p:spPr>
          <a:xfrm>
            <a:off x="0" y="715271"/>
            <a:ext cx="3051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The role of </a:t>
            </a:r>
            <a:r>
              <a:rPr lang="en-GB" sz="1200" dirty="0">
                <a:solidFill>
                  <a:srgbClr val="C00000"/>
                </a:solidFill>
              </a:rPr>
              <a:t>epigenome</a:t>
            </a:r>
            <a:r>
              <a:rPr lang="en-GB" sz="1600" dirty="0">
                <a:solidFill>
                  <a:srgbClr val="C00000"/>
                </a:solidFill>
              </a:rPr>
              <a:t> in CV diseases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283E8A8-94C7-254E-B826-AF17DA1D9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572" y="4012589"/>
            <a:ext cx="3701651" cy="270141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067BB44-7E57-6649-B42B-78117EEA2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6792" y="972273"/>
            <a:ext cx="5254821" cy="3010043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5CBD4E6-761A-7C4D-935A-3F7C1B5B8037}"/>
              </a:ext>
            </a:extLst>
          </p:cNvPr>
          <p:cNvCxnSpPr>
            <a:cxnSpLocks/>
          </p:cNvCxnSpPr>
          <p:nvPr/>
        </p:nvCxnSpPr>
        <p:spPr>
          <a:xfrm flipV="1">
            <a:off x="6346299" y="2924870"/>
            <a:ext cx="5400296" cy="48446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CB1FC5D9-83C8-2049-8E4D-B6981F6AB7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3441" y="1053825"/>
            <a:ext cx="794781" cy="9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08" y="2387797"/>
            <a:ext cx="6471960" cy="32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94936" y="2957492"/>
            <a:ext cx="4625160" cy="214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55280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  <a:tab pos="11582110" algn="l"/>
              </a:tabLst>
            </a:pPr>
            <a:r>
              <a:rPr lang="en-GB" sz="1800" kern="0" dirty="0">
                <a:latin typeface="Arial" charset="0"/>
                <a:sym typeface="Arial"/>
              </a:rPr>
              <a:t>Covariate-adjusted mean</a:t>
            </a:r>
            <a:r>
              <a:rPr lang="en-GB" sz="1800" b="1" kern="0" dirty="0">
                <a:latin typeface="Arial" charset="0"/>
                <a:sym typeface="Arial"/>
              </a:rPr>
              <a:t> body mass </a:t>
            </a:r>
            <a:r>
              <a:rPr lang="en-GB" sz="1800" b="1" kern="0" dirty="0">
                <a:solidFill>
                  <a:schemeClr val="tx1"/>
                </a:solidFill>
                <a:latin typeface="Arial" charset="0"/>
                <a:sym typeface="Arial"/>
              </a:rPr>
              <a:t>index (BMI) z scores</a:t>
            </a:r>
            <a:r>
              <a:rPr lang="en-GB" sz="1800" kern="0" dirty="0">
                <a:solidFill>
                  <a:schemeClr val="tx1"/>
                </a:solidFill>
                <a:latin typeface="Arial" charset="0"/>
                <a:sym typeface="Arial"/>
              </a:rPr>
              <a:t> according to tertile of </a:t>
            </a:r>
            <a:r>
              <a:rPr lang="en-GB" sz="1800" b="1" u="sng" kern="0" dirty="0">
                <a:solidFill>
                  <a:schemeClr val="tx1"/>
                </a:solidFill>
                <a:latin typeface="Arial" charset="0"/>
                <a:sym typeface="Arial"/>
              </a:rPr>
              <a:t>PRENATAL </a:t>
            </a:r>
            <a:r>
              <a:rPr lang="en-GB" sz="1800" kern="0" dirty="0">
                <a:solidFill>
                  <a:schemeClr val="tx1"/>
                </a:solidFill>
                <a:latin typeface="Arial" charset="0"/>
                <a:sym typeface="Arial"/>
              </a:rPr>
              <a:t>ambient</a:t>
            </a:r>
            <a:r>
              <a:rPr lang="en-GB" sz="1800" b="1" kern="0" dirty="0">
                <a:solidFill>
                  <a:schemeClr val="tx1"/>
                </a:solidFill>
                <a:latin typeface="Arial" charset="0"/>
                <a:sym typeface="Arial"/>
              </a:rPr>
              <a:t> </a:t>
            </a:r>
            <a:r>
              <a:rPr lang="en-GB" sz="1800" kern="0" dirty="0">
                <a:solidFill>
                  <a:schemeClr val="tx1"/>
                </a:solidFill>
                <a:latin typeface="Arial" charset="0"/>
                <a:sym typeface="Arial"/>
              </a:rPr>
              <a:t>air polycyclic aromatic hydrocarbon (PAH) exposure for children at </a:t>
            </a:r>
            <a:r>
              <a:rPr lang="en-GB" sz="1800" b="1" kern="0" dirty="0">
                <a:solidFill>
                  <a:schemeClr val="tx1"/>
                </a:solidFill>
                <a:latin typeface="Arial" charset="0"/>
                <a:sym typeface="Arial"/>
              </a:rPr>
              <a:t>ages 5 and 7 years</a:t>
            </a:r>
          </a:p>
          <a:p>
            <a:pPr defTabSz="55280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  <a:tab pos="11582110" algn="l"/>
              </a:tabLst>
            </a:pPr>
            <a:endParaRPr lang="en-GB" sz="1800" b="1" kern="0" dirty="0">
              <a:solidFill>
                <a:schemeClr val="tx1"/>
              </a:solidFill>
              <a:latin typeface="Arial" charset="0"/>
              <a:sym typeface="Arial"/>
            </a:endParaRPr>
          </a:p>
          <a:p>
            <a:pPr defTabSz="55280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  <a:tab pos="11582110" algn="l"/>
              </a:tabLst>
            </a:pPr>
            <a:r>
              <a:rPr lang="en-GB" sz="1400" i="1" kern="0" dirty="0">
                <a:latin typeface="Arial" charset="0"/>
                <a:sym typeface="Arial"/>
              </a:rPr>
              <a:t>[Mothers and Children Study in Northern Manhattan and the South Bronx, 1998–2011]</a:t>
            </a:r>
            <a:r>
              <a:rPr lang="en-GB" sz="2000" kern="0" dirty="0">
                <a:latin typeface="Arial" charset="0"/>
                <a:sym typeface="Arial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2477" y="6514510"/>
            <a:ext cx="5643849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55280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</a:tabLst>
            </a:pPr>
            <a:r>
              <a:rPr lang="en-GB" sz="1200" kern="0" dirty="0">
                <a:latin typeface="Arial" charset="0"/>
                <a:sym typeface="Arial"/>
              </a:rPr>
              <a:t>Andrew Rundle et al. Am. J. </a:t>
            </a:r>
            <a:r>
              <a:rPr lang="en-GB" sz="1200" kern="0" dirty="0" err="1">
                <a:latin typeface="Arial" charset="0"/>
                <a:sym typeface="Arial"/>
              </a:rPr>
              <a:t>Epid</a:t>
            </a:r>
            <a:r>
              <a:rPr lang="en-GB" sz="1200" kern="0" dirty="0">
                <a:latin typeface="Arial" charset="0"/>
                <a:sym typeface="Arial"/>
              </a:rPr>
              <a:t>. 2012;175:1163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8674" y="1550402"/>
            <a:ext cx="4125925" cy="943958"/>
          </a:xfrm>
          <a:prstGeom prst="rect">
            <a:avLst/>
          </a:prstGeom>
          <a:noFill/>
        </p:spPr>
        <p:txBody>
          <a:bodyPr wrap="square" lIns="121900" tIns="60951" rIns="121900" bIns="60951" rtlCol="0">
            <a:spAutoFit/>
          </a:bodyPr>
          <a:lstStyle/>
          <a:p>
            <a:pPr algn="ctr" defTabSz="1219170"/>
            <a:r>
              <a:rPr lang="en-US" sz="2667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Late effects following prenatal exposure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083816" y="1822335"/>
            <a:ext cx="2977698" cy="400091"/>
          </a:xfrm>
          <a:prstGeom prst="rect">
            <a:avLst/>
          </a:prstGeom>
          <a:noFill/>
        </p:spPr>
        <p:txBody>
          <a:bodyPr wrap="none" lIns="121900" tIns="60951" rIns="121900" bIns="60951" rtlCol="0">
            <a:spAutoFit/>
          </a:bodyPr>
          <a:lstStyle/>
          <a:p>
            <a:pPr defTabSz="1219170"/>
            <a:r>
              <a:rPr lang="en-GB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PAH exposure and obesity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32F5B8BE-96BE-C048-B412-20224AB83C22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108F330C-6789-7D45-821D-45634C31D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31BC3AD-782E-5541-8FDD-DE1D92C2A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40519A4-7696-8B45-9640-1CDC8612F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81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68738" y="4916498"/>
            <a:ext cx="10843933" cy="1231088"/>
          </a:xfrm>
          <a:prstGeom prst="rect">
            <a:avLst/>
          </a:prstGeom>
        </p:spPr>
        <p:txBody>
          <a:bodyPr wrap="square" lIns="121900" tIns="60951" rIns="121900" bIns="60951">
            <a:spAutoFit/>
          </a:bodyPr>
          <a:lstStyle/>
          <a:p>
            <a:pPr defTabSz="1219170"/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“A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μg/m3 higher </a:t>
            </a:r>
            <a:r>
              <a:rPr lang="en-US" sz="2400" b="1" kern="0" dirty="0">
                <a:solidFill>
                  <a:srgbClr val="FF6600"/>
                </a:solidFill>
                <a:latin typeface="Arial"/>
                <a:cs typeface="Arial"/>
                <a:sym typeface="Arial"/>
              </a:rPr>
              <a:t>NO2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exposure during pregnancy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was associated with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1.4 fewer points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(95%CI:-2.6 to -0.20) of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Verbal IQ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and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1.4 fewer points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(95%CI:-2.7 to -0.20) of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Verbal </a:t>
            </a:r>
            <a:r>
              <a:rPr lang="de-DE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Comprehension</a:t>
            </a:r>
            <a:r>
              <a:rPr lang="de-DE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IQ</a:t>
            </a:r>
            <a:r>
              <a:rPr lang="de-DE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“</a:t>
            </a:r>
            <a:endParaRPr lang="it-IT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44" y="1254828"/>
            <a:ext cx="1916294" cy="2563044"/>
          </a:xfrm>
          <a:prstGeom prst="rect">
            <a:avLst/>
          </a:prstGeom>
        </p:spPr>
      </p:pic>
      <p:pic>
        <p:nvPicPr>
          <p:cNvPr id="4" name="Immagine 3" descr="Schermata 2016-04-30 alle 10.14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68" y="2932330"/>
            <a:ext cx="9772294" cy="1531361"/>
          </a:xfrm>
          <a:prstGeom prst="rect">
            <a:avLst/>
          </a:prstGeom>
        </p:spPr>
      </p:pic>
      <p:pic>
        <p:nvPicPr>
          <p:cNvPr id="6" name="Immagine 5" descr="Schermata 2016-04-30 alle 10.15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954" y="2210729"/>
            <a:ext cx="3730308" cy="721601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F835FF0-6712-BC46-B00E-E872B41F7002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7EA810FA-F7D9-6C42-B2D4-2206E12F8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A61E74-1026-3549-AF7C-8C56342C4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B21A42-C445-D646-9BDE-8D56E6FFD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12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D1E1A65-1D50-2A43-BDEF-32571B96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0" y="3095947"/>
            <a:ext cx="8683932" cy="36775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BDE71E-6064-4D42-BF58-3C44BC3BB891}"/>
              </a:ext>
            </a:extLst>
          </p:cNvPr>
          <p:cNvSpPr txBox="1"/>
          <p:nvPr/>
        </p:nvSpPr>
        <p:spPr>
          <a:xfrm>
            <a:off x="127820" y="6461093"/>
            <a:ext cx="23204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Sci Rep. 2023 Mar 1;13(1):3501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6D66B8-7E1D-3744-9133-39A68C511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1" y="1252575"/>
            <a:ext cx="3671375" cy="18605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5B5A63-CE43-7B4A-8F33-91814BF96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60" y="1252575"/>
            <a:ext cx="4813075" cy="179333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0D10CB-2A61-3042-8652-6F4B2FABDBBE}"/>
              </a:ext>
            </a:extLst>
          </p:cNvPr>
          <p:cNvSpPr txBox="1"/>
          <p:nvPr/>
        </p:nvSpPr>
        <p:spPr>
          <a:xfrm>
            <a:off x="7983794" y="3627427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mother-child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cohort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329)</a:t>
            </a:r>
            <a:endParaRPr lang="en-GB" dirty="0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352B-4E80-CE46-95F9-8F7B9B000FD5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CB8DB185-C831-174C-AAC8-6C9E70E6E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3A62F2E-9146-4549-93AF-5B5144F9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9EBA1E-8D4B-6944-8B5E-970B6F5CE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51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5939" y="6503235"/>
            <a:ext cx="47692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is-I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Yauk C et al, Proc Natl Acad Sci U S A. 2008 Jan 15;105(2):605-10</a:t>
            </a:r>
            <a:endParaRPr lang="it-IT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magine 2" descr="Schermata 2018-02-18 alle 22.15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98" y="1238515"/>
            <a:ext cx="4519086" cy="3026450"/>
          </a:xfrm>
          <a:prstGeom prst="rect">
            <a:avLst/>
          </a:prstGeom>
        </p:spPr>
      </p:pic>
      <p:pic>
        <p:nvPicPr>
          <p:cNvPr id="4" name="Immagine 3" descr="Schermata 2018-02-18 alle 22.1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62" y="1116498"/>
            <a:ext cx="4179961" cy="494360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19998" y="4442688"/>
            <a:ext cx="4883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it-IT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Danno genetico e modificazioni epigenetiche (metilazione) in cellule germinali esposte a particolato atmosferico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EAFA5207-E265-FB46-94D1-BD9CD5113A5D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45DE79CF-E962-244A-9AC1-F6C8B4E1C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56E5AE2-DCC4-1D46-93EB-C560EEE30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DC40B7D-9F8A-934D-BA49-23EBE9CCC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6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03-24 alle 17.2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0" y="1806085"/>
            <a:ext cx="11762852" cy="3349232"/>
          </a:xfrm>
          <a:prstGeom prst="rect">
            <a:avLst/>
          </a:prstGeom>
        </p:spPr>
      </p:pic>
      <p:pic>
        <p:nvPicPr>
          <p:cNvPr id="2" name="Immagine 1" descr="Schermata 2016-03-24 alle 17.2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35"/>
            <a:ext cx="12039600" cy="20701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30422" y="5155317"/>
            <a:ext cx="533832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Per esposizione </a:t>
            </a:r>
            <a:r>
              <a:rPr lang="it-I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</a:t>
            </a:r>
            <a:r>
              <a:rPr lang="it-I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-concezionale del PADRE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8731525" y="3350591"/>
            <a:ext cx="1713663" cy="260092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8751113" y="3625383"/>
            <a:ext cx="1713663" cy="260092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0422" y="5506356"/>
            <a:ext cx="84257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Per esposizione in gravidanza della MADRE (residenza in campi agricoli)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9609" y="5843080"/>
            <a:ext cx="65694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Per esposizione in gravidanza della MADRE (ingestione)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8751926" y="3899583"/>
            <a:ext cx="1713663" cy="260092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8751113" y="4510969"/>
            <a:ext cx="1877681" cy="476668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29607" y="6212412"/>
            <a:ext cx="700865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Per esposizione diretta del BAMBINO (residenza/ingestione)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3366124" y="902671"/>
            <a:ext cx="4467765" cy="50488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329492" y="6509187"/>
            <a:ext cx="178606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467" kern="0" dirty="0">
                <a:solidFill>
                  <a:srgbClr val="808080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A. Di Ciaula - ISDE</a:t>
            </a:r>
          </a:p>
        </p:txBody>
      </p:sp>
    </p:spTree>
    <p:extLst>
      <p:ext uri="{BB962C8B-B14F-4D97-AF65-F5344CB8AC3E}">
        <p14:creationId xmlns:p14="http://schemas.microsoft.com/office/powerpoint/2010/main" val="26087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321E58C-6E45-E44E-BC4C-63D8C4B1F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0" y="1078450"/>
            <a:ext cx="8936008" cy="397772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2D38758-514C-E04D-8B26-7E472574E750}"/>
              </a:ext>
            </a:extLst>
          </p:cNvPr>
          <p:cNvSpPr/>
          <p:nvPr/>
        </p:nvSpPr>
        <p:spPr>
          <a:xfrm>
            <a:off x="275420" y="5186239"/>
            <a:ext cx="117391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Maternal BPA exposure during gestation and/or lactation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Disrupts glucose homeostasis in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F2 offspring rats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hypermethylation of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Glucokinase promoter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81A1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Induces beta-cell dysfunction and glucose intolerance in F2 offspring rats (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DNA hypermethylation of Igf2 in pancreatic islets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Impairs insulin secretion, increases levels of proinflammatory cytokines in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F1 and F2 offspring rats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DNA hypermethylation of Igf2 expression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F178B39-DCB9-C945-84BB-334970A23FB3}"/>
              </a:ext>
            </a:extLst>
          </p:cNvPr>
          <p:cNvSpPr/>
          <p:nvPr/>
        </p:nvSpPr>
        <p:spPr>
          <a:xfrm>
            <a:off x="9455149" y="2493754"/>
            <a:ext cx="2416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Methylation aberrancies in sperm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F1 generation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109E8EF-0456-644D-ABD4-4BAEC0BE0B77}"/>
              </a:ext>
            </a:extLst>
          </p:cNvPr>
          <p:cNvSpPr/>
          <p:nvPr/>
        </p:nvSpPr>
        <p:spPr>
          <a:xfrm>
            <a:off x="8517724" y="6547950"/>
            <a:ext cx="3674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(Van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Cauwenbergh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al. Clinical Epigenetics 2020)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9D789A4D-88B1-114F-A738-2C8407C31AB4}"/>
              </a:ext>
            </a:extLst>
          </p:cNvPr>
          <p:cNvSpPr/>
          <p:nvPr/>
        </p:nvSpPr>
        <p:spPr>
          <a:xfrm>
            <a:off x="4175392" y="1078450"/>
            <a:ext cx="782197" cy="254312"/>
          </a:xfrm>
          <a:prstGeom prst="round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F08C1F6-72D6-4C4A-9FAD-5D0ECAC98B29}"/>
              </a:ext>
            </a:extLst>
          </p:cNvPr>
          <p:cNvSpPr/>
          <p:nvPr/>
        </p:nvSpPr>
        <p:spPr>
          <a:xfrm>
            <a:off x="4175392" y="2068132"/>
            <a:ext cx="782197" cy="254312"/>
          </a:xfrm>
          <a:prstGeom prst="round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F9FED15-B070-8141-9293-98C0BAB286AD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8D544C40-4F92-F14B-A01F-C00EC13BB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E5723AE-CE10-564B-9BB1-6723338AE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D7F5926-A265-0744-A2DA-EA312FFB5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C89EADE-A283-CE45-9570-5E32B28E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49" y="878455"/>
            <a:ext cx="3579408" cy="58691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82509A-18C5-B649-A1DF-D7D3B7B78B8F}"/>
              </a:ext>
            </a:extLst>
          </p:cNvPr>
          <p:cNvSpPr txBox="1"/>
          <p:nvPr/>
        </p:nvSpPr>
        <p:spPr>
          <a:xfrm>
            <a:off x="4937092" y="3144589"/>
            <a:ext cx="72407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Times" pitchFamily="2" charset="0"/>
              </a:rPr>
              <a:t>"</a:t>
            </a:r>
            <a:r>
              <a:rPr lang="it-IT" i="1" dirty="0" err="1">
                <a:effectLst/>
                <a:latin typeface="Times" pitchFamily="2" charset="0"/>
              </a:rPr>
              <a:t>Since</a:t>
            </a:r>
            <a:r>
              <a:rPr lang="it-IT" i="1" dirty="0">
                <a:effectLst/>
                <a:latin typeface="Times" pitchFamily="2" charset="0"/>
              </a:rPr>
              <a:t> the first GWAS for </a:t>
            </a:r>
            <a:r>
              <a:rPr lang="it-IT" i="1" dirty="0" err="1">
                <a:effectLst/>
                <a:latin typeface="Times" pitchFamily="2" charset="0"/>
              </a:rPr>
              <a:t>age</a:t>
            </a:r>
            <a:r>
              <a:rPr lang="it-IT" i="1" dirty="0">
                <a:effectLst/>
                <a:latin typeface="Times" pitchFamily="2" charset="0"/>
              </a:rPr>
              <a:t>- </a:t>
            </a:r>
            <a:r>
              <a:rPr lang="it-IT" i="1" dirty="0" err="1">
                <a:effectLst/>
                <a:latin typeface="Times" pitchFamily="2" charset="0"/>
              </a:rPr>
              <a:t>related</a:t>
            </a:r>
            <a:r>
              <a:rPr lang="it-IT" i="1" dirty="0">
                <a:latin typeface="Times" pitchFamily="2" charset="0"/>
              </a:rPr>
              <a:t> </a:t>
            </a:r>
            <a:r>
              <a:rPr lang="it-IT" i="1" dirty="0">
                <a:effectLst/>
                <a:latin typeface="Times" pitchFamily="2" charset="0"/>
              </a:rPr>
              <a:t>macular </a:t>
            </a:r>
            <a:r>
              <a:rPr lang="it-IT" i="1" dirty="0" err="1">
                <a:effectLst/>
                <a:latin typeface="Times" pitchFamily="2" charset="0"/>
              </a:rPr>
              <a:t>degeneration</a:t>
            </a:r>
            <a:r>
              <a:rPr lang="it-IT" i="1" dirty="0">
                <a:effectLst/>
                <a:latin typeface="Times" pitchFamily="2" charset="0"/>
              </a:rPr>
              <a:t> (AMD) </a:t>
            </a:r>
            <a:r>
              <a:rPr lang="it-IT" i="1" dirty="0" err="1">
                <a:effectLst/>
                <a:latin typeface="Times" pitchFamily="2" charset="0"/>
              </a:rPr>
              <a:t>was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published</a:t>
            </a:r>
            <a:r>
              <a:rPr lang="it-IT" i="1" dirty="0">
                <a:effectLst/>
                <a:latin typeface="Times" pitchFamily="2" charset="0"/>
              </a:rPr>
              <a:t> in 2005, </a:t>
            </a:r>
            <a:r>
              <a:rPr lang="it-IT" b="1" i="1" dirty="0">
                <a:solidFill>
                  <a:srgbClr val="C00000"/>
                </a:solidFill>
                <a:effectLst/>
                <a:latin typeface="Times" pitchFamily="2" charset="0"/>
              </a:rPr>
              <a:t>more </a:t>
            </a:r>
            <a:r>
              <a:rPr lang="it-IT" b="1" i="1" dirty="0" err="1">
                <a:solidFill>
                  <a:srgbClr val="C00000"/>
                </a:solidFill>
                <a:effectLst/>
                <a:latin typeface="Times" pitchFamily="2" charset="0"/>
              </a:rPr>
              <a:t>than</a:t>
            </a:r>
            <a:r>
              <a:rPr lang="it-IT" b="1" i="1" dirty="0">
                <a:solidFill>
                  <a:srgbClr val="C00000"/>
                </a:solidFill>
                <a:effectLst/>
                <a:latin typeface="Times" pitchFamily="2" charset="0"/>
              </a:rPr>
              <a:t> 50,000 </a:t>
            </a:r>
            <a:r>
              <a:rPr lang="it-IT" b="1" i="1" dirty="0" err="1">
                <a:solidFill>
                  <a:srgbClr val="C00000"/>
                </a:solidFill>
                <a:effectLst/>
                <a:latin typeface="Times" pitchFamily="2" charset="0"/>
              </a:rPr>
              <a:t>associations</a:t>
            </a:r>
            <a:r>
              <a:rPr lang="it-IT" b="1" i="1" dirty="0">
                <a:solidFill>
                  <a:srgbClr val="C00000"/>
                </a:solidFill>
                <a:effectLst/>
                <a:latin typeface="Times" pitchFamily="2" charset="0"/>
              </a:rPr>
              <a:t> </a:t>
            </a:r>
            <a:r>
              <a:rPr lang="it-IT" i="1" dirty="0">
                <a:effectLst/>
                <a:latin typeface="Times" pitchFamily="2" charset="0"/>
              </a:rPr>
              <a:t>of </a:t>
            </a:r>
            <a:r>
              <a:rPr lang="it-IT" i="1" dirty="0" err="1">
                <a:effectLst/>
                <a:latin typeface="Times" pitchFamily="2" charset="0"/>
              </a:rPr>
              <a:t>genome</a:t>
            </a:r>
            <a:r>
              <a:rPr lang="it-IT" i="1" dirty="0">
                <a:effectLst/>
                <a:latin typeface="Times" pitchFamily="2" charset="0"/>
              </a:rPr>
              <a:t>-wide </a:t>
            </a:r>
            <a:r>
              <a:rPr lang="it-IT" i="1" dirty="0" err="1">
                <a:effectLst/>
                <a:latin typeface="Times" pitchFamily="2" charset="0"/>
              </a:rPr>
              <a:t>significance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have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been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reported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between</a:t>
            </a:r>
            <a:r>
              <a:rPr lang="it-IT" i="1" dirty="0"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genetic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variants</a:t>
            </a:r>
            <a:r>
              <a:rPr lang="it-IT" i="1" dirty="0">
                <a:effectLst/>
                <a:latin typeface="Times" pitchFamily="2" charset="0"/>
              </a:rPr>
              <a:t> and </a:t>
            </a:r>
            <a:r>
              <a:rPr lang="it-IT" b="1" i="1" dirty="0">
                <a:solidFill>
                  <a:srgbClr val="C00000"/>
                </a:solidFill>
                <a:effectLst/>
                <a:latin typeface="Times" pitchFamily="2" charset="0"/>
              </a:rPr>
              <a:t>common </a:t>
            </a:r>
            <a:r>
              <a:rPr lang="it-IT" b="1" i="1" dirty="0" err="1">
                <a:solidFill>
                  <a:srgbClr val="C00000"/>
                </a:solidFill>
                <a:effectLst/>
                <a:latin typeface="Times" pitchFamily="2" charset="0"/>
              </a:rPr>
              <a:t>diseases</a:t>
            </a:r>
            <a:r>
              <a:rPr lang="it-IT" b="1" i="1" dirty="0">
                <a:solidFill>
                  <a:srgbClr val="C00000"/>
                </a:solidFill>
                <a:effectLst/>
                <a:latin typeface="Times" pitchFamily="2" charset="0"/>
              </a:rPr>
              <a:t> and traits</a:t>
            </a:r>
            <a:r>
              <a:rPr lang="it-IT" dirty="0">
                <a:effectLst/>
                <a:latin typeface="Times" pitchFamily="2" charset="0"/>
              </a:rPr>
              <a:t>"</a:t>
            </a:r>
          </a:p>
          <a:p>
            <a:r>
              <a:rPr lang="it-IT" sz="1200" dirty="0">
                <a:latin typeface="Times" pitchFamily="2" charset="0"/>
              </a:rPr>
              <a:t>(</a:t>
            </a:r>
            <a:r>
              <a:rPr lang="it-IT" sz="1200" dirty="0" err="1">
                <a:latin typeface="Times" pitchFamily="2" charset="0"/>
              </a:rPr>
              <a:t>Tam</a:t>
            </a:r>
            <a:r>
              <a:rPr lang="it-IT" sz="1200" dirty="0">
                <a:latin typeface="Times" pitchFamily="2" charset="0"/>
              </a:rPr>
              <a:t> et al, Nature 2019)</a:t>
            </a:r>
            <a:endParaRPr lang="it-IT" sz="1200" dirty="0">
              <a:effectLst/>
              <a:latin typeface="Times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BA2B66-BD3E-8841-9BC8-85688B3D83A7}"/>
              </a:ext>
            </a:extLst>
          </p:cNvPr>
          <p:cNvSpPr txBox="1"/>
          <p:nvPr/>
        </p:nvSpPr>
        <p:spPr>
          <a:xfrm>
            <a:off x="5157011" y="1870799"/>
            <a:ext cx="637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Genome Wide Association Studies (GWAS)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A221C84-48F3-E241-9B51-492BCF70A92A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5130F6D1-6A17-3F40-B409-6D7D5F4A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40002E-6E24-2D4E-8009-AE77059B8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5002BF0-5807-044E-81C2-0FDAC6779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5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E1EA668-F0E9-0448-A347-5D22892DC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68" y="966021"/>
            <a:ext cx="5232304" cy="31912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C535C85-C063-224B-9456-00E9975B5B70}"/>
              </a:ext>
            </a:extLst>
          </p:cNvPr>
          <p:cNvSpPr/>
          <p:nvPr/>
        </p:nvSpPr>
        <p:spPr>
          <a:xfrm>
            <a:off x="733799" y="4695606"/>
            <a:ext cx="10724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dvOTbf7bbdaa"/>
              </a:rPr>
              <a:t>differential DNA methylation regions </a:t>
            </a:r>
            <a:r>
              <a:rPr lang="en-GB" dirty="0"/>
              <a:t>are associated with </a:t>
            </a:r>
            <a:r>
              <a:rPr lang="en-GB" b="1" dirty="0"/>
              <a:t>particular disease states in the </a:t>
            </a:r>
            <a:r>
              <a:rPr lang="en-GB" b="1" dirty="0">
                <a:solidFill>
                  <a:srgbClr val="C00000"/>
                </a:solidFill>
              </a:rPr>
              <a:t>F3 generation </a:t>
            </a:r>
            <a:r>
              <a:rPr lang="en-GB" dirty="0"/>
              <a:t>great-grand offspring of F0 generation rats exposed during gestation to the </a:t>
            </a:r>
            <a:r>
              <a:rPr lang="en-GB" dirty="0">
                <a:solidFill>
                  <a:srgbClr val="C00000"/>
                </a:solidFill>
              </a:rPr>
              <a:t>agricultural pesticide </a:t>
            </a:r>
            <a:r>
              <a:rPr lang="en-GB" dirty="0" err="1">
                <a:solidFill>
                  <a:srgbClr val="C00000"/>
                </a:solidFill>
              </a:rPr>
              <a:t>methoxychlor</a:t>
            </a:r>
            <a:r>
              <a:rPr lang="en-GB" dirty="0">
                <a:solidFill>
                  <a:srgbClr val="C00000"/>
                </a:solidFill>
              </a:rPr>
              <a:t>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specific patterns of DMRs for these transgenerational rats that can potentially serve as epigenetic </a:t>
            </a:r>
            <a:r>
              <a:rPr lang="en-GB" b="1" dirty="0"/>
              <a:t>biomarkers</a:t>
            </a:r>
            <a:r>
              <a:rPr lang="en-GB" dirty="0"/>
              <a:t> for </a:t>
            </a:r>
            <a:r>
              <a:rPr lang="en-GB" b="1" dirty="0">
                <a:solidFill>
                  <a:srgbClr val="C00000"/>
                </a:solidFill>
              </a:rPr>
              <a:t>prostate disease, kidney disease, obesity, and the presence of multiple diseases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DD15FF-7C6C-FD42-AA47-70F1E918D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65" y="1064196"/>
            <a:ext cx="4783210" cy="3173998"/>
          </a:xfrm>
          <a:prstGeom prst="rect">
            <a:avLst/>
          </a:prstGeom>
        </p:spPr>
      </p:pic>
      <p:pic>
        <p:nvPicPr>
          <p:cNvPr id="5" name="Immagine 4" descr="logo isde new.png">
            <a:extLst>
              <a:ext uri="{FF2B5EF4-FFF2-40B4-BE49-F238E27FC236}">
                <a16:creationId xmlns:a16="http://schemas.microsoft.com/office/drawing/2014/main" id="{B614B5D2-12E3-6C4F-BBD1-03A120D4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604" y="12061"/>
            <a:ext cx="886396" cy="923330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174957F0-F83D-0C44-9C68-2265982D4493}"/>
              </a:ext>
            </a:extLst>
          </p:cNvPr>
          <p:cNvSpPr/>
          <p:nvPr/>
        </p:nvSpPr>
        <p:spPr>
          <a:xfrm>
            <a:off x="1811298" y="2818153"/>
            <a:ext cx="735132" cy="388033"/>
          </a:xfrm>
          <a:prstGeom prst="ellipse">
            <a:avLst/>
          </a:prstGeom>
          <a:solidFill>
            <a:srgbClr val="FFC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161C0DB0-557A-5E40-BC41-F2778F023165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A6861349-77DF-584C-AEFA-52D2BE3D2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94F935-12FE-E743-9CAF-A9A070C62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78A8BBD-AD4A-ED43-A894-0C209997F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9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502E56-DD7E-1149-820D-9C2FB0ECD6CD}"/>
              </a:ext>
            </a:extLst>
          </p:cNvPr>
          <p:cNvSpPr txBox="1"/>
          <p:nvPr/>
        </p:nvSpPr>
        <p:spPr>
          <a:xfrm>
            <a:off x="1377537" y="1377537"/>
            <a:ext cx="9717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modificazioni epigenetiche possono essere reversibili !</a:t>
            </a:r>
          </a:p>
        </p:txBody>
      </p:sp>
      <p:sp>
        <p:nvSpPr>
          <p:cNvPr id="3" name="Freccia giù 2">
            <a:extLst>
              <a:ext uri="{FF2B5EF4-FFF2-40B4-BE49-F238E27FC236}">
                <a16:creationId xmlns:a16="http://schemas.microsoft.com/office/drawing/2014/main" id="{08D8EF4C-16C7-AC41-9893-38B29BC18847}"/>
              </a:ext>
            </a:extLst>
          </p:cNvPr>
          <p:cNvSpPr/>
          <p:nvPr/>
        </p:nvSpPr>
        <p:spPr>
          <a:xfrm>
            <a:off x="3966359" y="2410690"/>
            <a:ext cx="3621974" cy="172192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E03819-16AC-9447-8AAD-91ECC1878880}"/>
              </a:ext>
            </a:extLst>
          </p:cNvPr>
          <p:cNvSpPr txBox="1"/>
          <p:nvPr/>
        </p:nvSpPr>
        <p:spPr>
          <a:xfrm>
            <a:off x="1400537" y="4713860"/>
            <a:ext cx="9390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Fondamentale importanza per misure di prevenzione primaria e secondaria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1B2CD65B-7C40-604B-931B-F4FA1951C8CF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856B473B-4282-C44A-90BF-435FBBAD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03E257C-1054-F94B-B97B-833C8CC96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66A793-34DA-7D4F-9FF4-7FCB125BE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2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BCBD5-C795-7048-BFF6-2F433982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0" y="886355"/>
            <a:ext cx="10515600" cy="584901"/>
          </a:xfrm>
        </p:spPr>
        <p:txBody>
          <a:bodyPr>
            <a:normAutofit/>
          </a:bodyPr>
          <a:lstStyle/>
          <a:p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A35252-0391-BA4D-AD4E-AE84F15820E2}"/>
              </a:ext>
            </a:extLst>
          </p:cNvPr>
          <p:cNvSpPr txBox="1"/>
          <p:nvPr/>
        </p:nvSpPr>
        <p:spPr>
          <a:xfrm>
            <a:off x="304587" y="1960761"/>
            <a:ext cx="45452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L’epigenetica è la principale </a:t>
            </a:r>
            <a:r>
              <a:rPr lang="it-IT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interfaccia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 i determinanti ambientali di salute e le modalità di espressione del nostro patrimonio genetico. Vivere in un ambiente salubre o insalubre influenza pesantemente il rischio sanitario di individui e comunità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AC2702-1992-B440-8F11-373E5CB67D7B}"/>
              </a:ext>
            </a:extLst>
          </p:cNvPr>
          <p:cNvSpPr txBox="1"/>
          <p:nvPr/>
        </p:nvSpPr>
        <p:spPr>
          <a:xfrm>
            <a:off x="7160821" y="2493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5B42F7-5B2B-5A45-8C09-188B9E61958B}"/>
              </a:ext>
            </a:extLst>
          </p:cNvPr>
          <p:cNvSpPr txBox="1"/>
          <p:nvPr/>
        </p:nvSpPr>
        <p:spPr>
          <a:xfrm>
            <a:off x="5575190" y="1514809"/>
            <a:ext cx="59416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modificazioni epigenetiche possono essere modulate da </a:t>
            </a:r>
            <a:r>
              <a:rPr lang="it-IT" b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alimentazione e stili di vita </a:t>
            </a:r>
            <a:r>
              <a:rPr lang="it-IT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 anche da </a:t>
            </a:r>
            <a:r>
              <a:rPr lang="it-IT" b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esposizioni involontarie</a:t>
            </a:r>
            <a:r>
              <a:rPr lang="it-IT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Viviamo in continuo equilibrio dinamico in grado di causare danni (o di prevenirli) dall’epoca prenatale all’età geriatrica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6FD1D9-AFD9-B74D-9163-BAF10E22FA61}"/>
              </a:ext>
            </a:extLst>
          </p:cNvPr>
          <p:cNvSpPr txBox="1"/>
          <p:nvPr/>
        </p:nvSpPr>
        <p:spPr>
          <a:xfrm>
            <a:off x="881705" y="4608500"/>
            <a:ext cx="45452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meccanismi epigenetici possono avere </a:t>
            </a:r>
            <a:r>
              <a:rPr lang="it-IT" b="1" u="sng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conseguenze transgenerazionali</a:t>
            </a:r>
            <a:r>
              <a:rPr lang="it-IT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L’inquinamento che viviamo qui e ora potrà avere conseguenze almeno su </a:t>
            </a:r>
            <a:r>
              <a:rPr lang="it-IT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 generazioni successive</a:t>
            </a:r>
            <a:r>
              <a:rPr lang="it-IT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A4E9DF-FD9E-044C-9DA6-0B0AC2265652}"/>
              </a:ext>
            </a:extLst>
          </p:cNvPr>
          <p:cNvSpPr txBox="1"/>
          <p:nvPr/>
        </p:nvSpPr>
        <p:spPr>
          <a:xfrm>
            <a:off x="6193213" y="3865864"/>
            <a:ext cx="5462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evidenze scientifiche disponibili sono tali da imporre efficaci e urgenti politiche di </a:t>
            </a:r>
            <a:r>
              <a:rPr lang="it-IT" b="1" u="sng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prevenzione primaria</a:t>
            </a:r>
            <a:r>
              <a:rPr lang="it-IT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finalizzate a ridurre il rischio sanitario in qualunque fascia di età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6E9257B-A22D-C247-ADE0-C4458058BAD0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51DCBD3F-33D9-724F-88AC-D1DE43D4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69FDF15-73FC-C840-9411-940B1A4C4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856426F-6CAA-DE42-B928-617842128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D1C6966-7F9A-B743-B8F0-9DAB03B2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8" y="1104547"/>
            <a:ext cx="11185061" cy="518512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72876" y="1850854"/>
            <a:ext cx="346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Grazie per l'attenzione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4A9E7E-A7AF-6447-8806-7D401AC1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0" y="405351"/>
            <a:ext cx="2062729" cy="289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4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7EEB65B-77E1-E044-944D-1EC19BFF9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222" y="972273"/>
            <a:ext cx="2852700" cy="32763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6F4765-34A5-9440-A849-27EEED12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703" y="2276410"/>
            <a:ext cx="3819781" cy="254851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91ED91-9A1B-2B4D-AA33-08E7871F9401}"/>
              </a:ext>
            </a:extLst>
          </p:cNvPr>
          <p:cNvSpPr txBox="1"/>
          <p:nvPr/>
        </p:nvSpPr>
        <p:spPr>
          <a:xfrm>
            <a:off x="482082" y="980986"/>
            <a:ext cx="6099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…poi è arrivata l'epigenetica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534AC44-1DBD-F348-B033-B21B64CE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56" y="1781029"/>
            <a:ext cx="3531094" cy="23886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D37CB9E-1637-5A45-B481-E08B5BDB7A54}"/>
              </a:ext>
            </a:extLst>
          </p:cNvPr>
          <p:cNvSpPr txBox="1"/>
          <p:nvPr/>
        </p:nvSpPr>
        <p:spPr>
          <a:xfrm>
            <a:off x="623880" y="5220724"/>
            <a:ext cx="110360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GWAS </a:t>
            </a:r>
            <a:r>
              <a:rPr lang="it-IT" sz="2400" dirty="0">
                <a:sym typeface="Wingdings" pitchFamily="2" charset="2"/>
              </a:rPr>
              <a:t> correlazioni, non rapporto di causalità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Non è tanto importante avere determinati geni, quanto il fatto che quei geni si esprimano o meno !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A798ACD-2897-6546-9F96-09F0992B2449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2C30A32F-8174-464C-9183-832D47268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C3F858A-91DB-3143-9B51-C286FE4F1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55ED0C1-60D1-474C-BE9E-DFBA596D0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4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53B18FE-8BD7-F444-A4A8-596AF8D6A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8" y="1962654"/>
            <a:ext cx="4361677" cy="3354426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34336E9-484C-9B42-BAE2-C1EA4D4C2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623" y="1002018"/>
            <a:ext cx="10515600" cy="662781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Che cos'è l'epigenetica?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D7ECF8-6897-A749-A0B5-473D3486634C}"/>
              </a:ext>
            </a:extLst>
          </p:cNvPr>
          <p:cNvSpPr txBox="1"/>
          <p:nvPr/>
        </p:nvSpPr>
        <p:spPr>
          <a:xfrm>
            <a:off x="5134386" y="1009868"/>
            <a:ext cx="6245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La capacità di modificare l'attività dei geni </a:t>
            </a:r>
            <a:r>
              <a:rPr lang="it-IT" sz="2000" b="1" i="1" dirty="0"/>
              <a:t>senza modificare la sequenza del DNA (</a:t>
            </a:r>
            <a:r>
              <a:rPr lang="it-IT" sz="2000" b="1" dirty="0"/>
              <a:t>assenza di mutazioni)</a:t>
            </a:r>
            <a:endParaRPr lang="it-IT" sz="2000" b="1" i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5BA323-C57D-DA45-AAF0-C664837ED0EB}"/>
              </a:ext>
            </a:extLst>
          </p:cNvPr>
          <p:cNvSpPr txBox="1"/>
          <p:nvPr/>
        </p:nvSpPr>
        <p:spPr>
          <a:xfrm>
            <a:off x="4995070" y="3333535"/>
            <a:ext cx="5297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 meccanismi principali: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Metilazione del DNA ("</a:t>
            </a:r>
            <a:r>
              <a:rPr lang="it-IT" dirty="0" err="1"/>
              <a:t>silenziamento</a:t>
            </a:r>
            <a:r>
              <a:rPr lang="it-IT" dirty="0"/>
              <a:t>" genico)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Acetilazione degli istoni (attivazione genica)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Micro RNA non codificanti (blocco della traduzione)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7F1137-16A0-4C4B-9BF2-6446CF58FF99}"/>
              </a:ext>
            </a:extLst>
          </p:cNvPr>
          <p:cNvSpPr txBox="1"/>
          <p:nvPr/>
        </p:nvSpPr>
        <p:spPr>
          <a:xfrm>
            <a:off x="6177023" y="5861808"/>
            <a:ext cx="378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Modificazione del "</a:t>
            </a:r>
            <a:r>
              <a:rPr lang="it-IT" sz="2400" b="1" u="sng" dirty="0">
                <a:solidFill>
                  <a:srgbClr val="C00000"/>
                </a:solidFill>
              </a:rPr>
              <a:t>fenotipo</a:t>
            </a:r>
            <a:r>
              <a:rPr lang="it-IT" sz="2400" dirty="0">
                <a:solidFill>
                  <a:srgbClr val="C00000"/>
                </a:solidFill>
              </a:rPr>
              <a:t>"</a:t>
            </a:r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773A9471-0A71-784F-8EB8-D759047ECC46}"/>
              </a:ext>
            </a:extLst>
          </p:cNvPr>
          <p:cNvSpPr/>
          <p:nvPr/>
        </p:nvSpPr>
        <p:spPr>
          <a:xfrm>
            <a:off x="7654876" y="4716436"/>
            <a:ext cx="972766" cy="826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E3B3A30-3A5D-6A4F-8C2B-F98064AB8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848" y="2319699"/>
            <a:ext cx="2105660" cy="10138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509EBAA-4F1F-BB4A-83B8-A78C647A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761" y="3111210"/>
            <a:ext cx="1469552" cy="12606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046732C-D534-304E-BDC2-A07285D3C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3508" y="4797055"/>
            <a:ext cx="972766" cy="1343533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A2E640E-E1B6-CB43-BC6B-3E054519C446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C3EB8761-5D0E-2E42-9491-E335D5F1A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1702F35-6917-8D4A-B164-DB0A130B6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0703F05-1654-1540-8FB7-4C318CF35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91601" y="5850867"/>
            <a:ext cx="11282124" cy="861716"/>
          </a:xfrm>
          <a:prstGeom prst="rect">
            <a:avLst/>
          </a:prstGeom>
        </p:spPr>
        <p:txBody>
          <a:bodyPr wrap="square" lIns="121860" tIns="60931" rIns="121860" bIns="60931">
            <a:spAutoFit/>
          </a:bodyPr>
          <a:lstStyle/>
          <a:p>
            <a:pPr algn="ctr"/>
            <a:r>
              <a:rPr lang="en-US" sz="2400" dirty="0"/>
              <a:t>Genome-Wide Association Studies (GWAS) have identified 97 genetic loci associated with BMI and </a:t>
            </a:r>
            <a:r>
              <a:rPr lang="en-US" sz="2400" dirty="0">
                <a:solidFill>
                  <a:srgbClr val="C00000"/>
                </a:solidFill>
              </a:rPr>
              <a:t>over 500 associated with obesity-susceptibility </a:t>
            </a:r>
            <a:endParaRPr lang="it-IT" sz="2400" dirty="0">
              <a:solidFill>
                <a:srgbClr val="C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46" y="1388469"/>
            <a:ext cx="8278486" cy="435655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50471" y="946416"/>
            <a:ext cx="4207586" cy="307758"/>
          </a:xfrm>
          <a:prstGeom prst="rect">
            <a:avLst/>
          </a:prstGeom>
        </p:spPr>
        <p:txBody>
          <a:bodyPr wrap="none" lIns="121900" tIns="60951" rIns="121900" bIns="60951">
            <a:spAutoFit/>
          </a:bodyPr>
          <a:lstStyle/>
          <a:p>
            <a:r>
              <a:rPr lang="en-US" sz="1200" i="1" dirty="0"/>
              <a:t>(Lu and Loos Genome Medicine 2013; </a:t>
            </a:r>
            <a:r>
              <a:rPr lang="it-IT" sz="1200" i="1" dirty="0"/>
              <a:t>Locke et al, Nature 2015)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DD7A6E09-D787-BE42-B3F1-66F6C53F1DE7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FB233B32-12B9-4340-A6C8-124666BE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0CBAC2-0FF4-BC42-8CD7-CB93EE251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A1BDF67-B4C4-1642-8395-E284A7577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0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04DCAFB-C8B8-3B46-8B7A-9AEF15238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09" y="1822473"/>
            <a:ext cx="5646518" cy="332652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B64A863-8F39-6843-ACB1-06477176B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89" y="2390785"/>
            <a:ext cx="4557038" cy="275820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FF7EA7-3264-5848-AE3B-2E7DACCEA9DA}"/>
              </a:ext>
            </a:extLst>
          </p:cNvPr>
          <p:cNvSpPr txBox="1"/>
          <p:nvPr/>
        </p:nvSpPr>
        <p:spPr>
          <a:xfrm>
            <a:off x="9054786" y="4318238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+61% in 27 anni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E6F802-58F7-5C4A-BE41-4EC4D5E87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430" y="2731209"/>
            <a:ext cx="779797" cy="767483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398B623-CBF8-4849-91A3-37E7D1F9A0FF}"/>
              </a:ext>
            </a:extLst>
          </p:cNvPr>
          <p:cNvCxnSpPr>
            <a:cxnSpLocks/>
          </p:cNvCxnSpPr>
          <p:nvPr/>
        </p:nvCxnSpPr>
        <p:spPr>
          <a:xfrm flipV="1">
            <a:off x="8590667" y="3485733"/>
            <a:ext cx="1732071" cy="120183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22648A-B164-AF4B-9219-FDFF5301C4B2}"/>
              </a:ext>
            </a:extLst>
          </p:cNvPr>
          <p:cNvSpPr txBox="1"/>
          <p:nvPr/>
        </p:nvSpPr>
        <p:spPr>
          <a:xfrm>
            <a:off x="985265" y="2608098"/>
            <a:ext cx="2585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/>
              <a:t>Boutari</a:t>
            </a:r>
            <a:r>
              <a:rPr lang="en-GB" sz="1000" dirty="0"/>
              <a:t> et al, Metabolism 133 (2022) 155217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51341C-96E9-EE4F-924F-6016241B2644}"/>
              </a:ext>
            </a:extLst>
          </p:cNvPr>
          <p:cNvSpPr txBox="1"/>
          <p:nvPr/>
        </p:nvSpPr>
        <p:spPr>
          <a:xfrm>
            <a:off x="956081" y="2390786"/>
            <a:ext cx="4170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Data from the Global Burden of Disease Study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7BED9A-2221-5841-BC27-657E65D53809}"/>
              </a:ext>
            </a:extLst>
          </p:cNvPr>
          <p:cNvSpPr txBox="1"/>
          <p:nvPr/>
        </p:nvSpPr>
        <p:spPr>
          <a:xfrm>
            <a:off x="8449729" y="1822473"/>
            <a:ext cx="168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Obesità in Italia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C80C91CD-8BEC-FF41-83EF-58D1AA8603C7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8C6E944D-02BD-8C43-AADB-61E55D779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4899B25-C262-8D4F-9BF3-501AD06C8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22F2B00-1D23-5C46-9999-3637106B8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02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5-25 alle 17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6" y="1250344"/>
            <a:ext cx="11317653" cy="451001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678334" y="6484971"/>
            <a:ext cx="2687784" cy="307758"/>
          </a:xfrm>
          <a:prstGeom prst="rect">
            <a:avLst/>
          </a:prstGeom>
        </p:spPr>
        <p:txBody>
          <a:bodyPr wrap="square" lIns="121900" tIns="60951" rIns="121900" bIns="60951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Demerath</a:t>
            </a:r>
            <a:r>
              <a:rPr lang="en-US" sz="1200" dirty="0"/>
              <a:t> et al, Hum </a:t>
            </a:r>
            <a:r>
              <a:rPr lang="en-US" sz="1200" dirty="0" err="1"/>
              <a:t>Ered</a:t>
            </a:r>
            <a:r>
              <a:rPr lang="en-US" sz="1200" dirty="0"/>
              <a:t> 2013)</a:t>
            </a:r>
          </a:p>
        </p:txBody>
      </p:sp>
      <p:sp>
        <p:nvSpPr>
          <p:cNvPr id="4" name="Rettangolo 3"/>
          <p:cNvSpPr/>
          <p:nvPr/>
        </p:nvSpPr>
        <p:spPr>
          <a:xfrm>
            <a:off x="8192718" y="788680"/>
            <a:ext cx="3827763" cy="430869"/>
          </a:xfrm>
          <a:prstGeom prst="rect">
            <a:avLst/>
          </a:prstGeom>
        </p:spPr>
        <p:txBody>
          <a:bodyPr wrap="square" lIns="121900" tIns="60951" rIns="121900" bIns="60951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Fels</a:t>
            </a:r>
            <a:r>
              <a:rPr lang="en-US" sz="2000" b="1" dirty="0">
                <a:solidFill>
                  <a:srgbClr val="C00000"/>
                </a:solidFill>
              </a:rPr>
              <a:t> Longitudinal Study (USA)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3232" y="5729002"/>
            <a:ext cx="8496837" cy="615535"/>
          </a:xfrm>
          <a:prstGeom prst="rect">
            <a:avLst/>
          </a:prstGeom>
          <a:noFill/>
        </p:spPr>
        <p:txBody>
          <a:bodyPr wrap="square" lIns="121900" tIns="60951" rIns="121900" bIns="60951" rtlCol="0">
            <a:spAutoFit/>
          </a:bodyPr>
          <a:lstStyle/>
          <a:p>
            <a:r>
              <a:rPr lang="en-US" sz="3200" dirty="0"/>
              <a:t>The obesity rate increased according to birth year</a:t>
            </a:r>
          </a:p>
        </p:txBody>
      </p:sp>
      <p:sp>
        <p:nvSpPr>
          <p:cNvPr id="7" name="Ovale 6"/>
          <p:cNvSpPr/>
          <p:nvPr/>
        </p:nvSpPr>
        <p:spPr>
          <a:xfrm>
            <a:off x="4492330" y="3169006"/>
            <a:ext cx="1115608" cy="32870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it-IT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Ovale 7"/>
          <p:cNvSpPr/>
          <p:nvPr/>
        </p:nvSpPr>
        <p:spPr>
          <a:xfrm>
            <a:off x="8990992" y="3157054"/>
            <a:ext cx="1115608" cy="32870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it-IT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Ovale 8"/>
          <p:cNvSpPr/>
          <p:nvPr/>
        </p:nvSpPr>
        <p:spPr>
          <a:xfrm>
            <a:off x="10441106" y="3157054"/>
            <a:ext cx="844817" cy="340659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it-IT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4472117" y="5129289"/>
            <a:ext cx="1115608" cy="32870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it-IT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9063376" y="5140487"/>
            <a:ext cx="1115608" cy="32870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it-IT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0409317" y="5117337"/>
            <a:ext cx="844817" cy="340659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it-IT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8833" y="6190666"/>
            <a:ext cx="6710579" cy="615535"/>
          </a:xfrm>
          <a:prstGeom prst="rect">
            <a:avLst/>
          </a:prstGeom>
          <a:noFill/>
        </p:spPr>
        <p:txBody>
          <a:bodyPr wrap="square" lIns="121900" tIns="60951" rIns="121900" bIns="60951" rtlCol="0">
            <a:spAutoFit/>
          </a:bodyPr>
          <a:lstStyle/>
          <a:p>
            <a:r>
              <a:rPr lang="en-US" sz="3200" dirty="0"/>
              <a:t>The genetic risk score remained stable 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971324EE-7B3E-A64C-8A29-74416B4E6B59}"/>
              </a:ext>
            </a:extLst>
          </p:cNvPr>
          <p:cNvCxnSpPr/>
          <p:nvPr/>
        </p:nvCxnSpPr>
        <p:spPr>
          <a:xfrm flipV="1">
            <a:off x="14159" y="630416"/>
            <a:ext cx="12163682" cy="737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37F19CC5-3E4A-1247-B098-E362FDA7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" y="5494"/>
            <a:ext cx="1196295" cy="66394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4AC565-3141-364A-B3B8-7B228421C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23" y="0"/>
            <a:ext cx="938745" cy="97227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21119C5-2A6A-DA44-962A-75C573ACB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56" y="77766"/>
            <a:ext cx="2482368" cy="437095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EE6DDADE-0928-B047-942D-837C77BD0CB9}"/>
              </a:ext>
            </a:extLst>
          </p:cNvPr>
          <p:cNvSpPr/>
          <p:nvPr/>
        </p:nvSpPr>
        <p:spPr>
          <a:xfrm>
            <a:off x="388833" y="3169006"/>
            <a:ext cx="11023805" cy="336346"/>
          </a:xfrm>
          <a:prstGeom prst="roundRect">
            <a:avLst/>
          </a:prstGeom>
          <a:solidFill>
            <a:srgbClr val="C0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CF14ECF7-EC89-C746-930B-ABA71146EBFF}"/>
              </a:ext>
            </a:extLst>
          </p:cNvPr>
          <p:cNvSpPr/>
          <p:nvPr/>
        </p:nvSpPr>
        <p:spPr>
          <a:xfrm>
            <a:off x="388833" y="5845789"/>
            <a:ext cx="8496837" cy="376236"/>
          </a:xfrm>
          <a:prstGeom prst="roundRect">
            <a:avLst/>
          </a:prstGeom>
          <a:solidFill>
            <a:srgbClr val="C0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39C9F012-2A48-F546-BD72-B2AC62B67F4A}"/>
              </a:ext>
            </a:extLst>
          </p:cNvPr>
          <p:cNvSpPr/>
          <p:nvPr/>
        </p:nvSpPr>
        <p:spPr>
          <a:xfrm>
            <a:off x="446081" y="5175562"/>
            <a:ext cx="11023805" cy="336346"/>
          </a:xfrm>
          <a:prstGeom prst="roundRect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0B41A437-916E-FE4C-AF6B-7C23461874A6}"/>
              </a:ext>
            </a:extLst>
          </p:cNvPr>
          <p:cNvSpPr/>
          <p:nvPr/>
        </p:nvSpPr>
        <p:spPr>
          <a:xfrm>
            <a:off x="319991" y="6371162"/>
            <a:ext cx="6779421" cy="318252"/>
          </a:xfrm>
          <a:prstGeom prst="roundRect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4734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4697</TotalTime>
  <Words>1861</Words>
  <Application>Microsoft Macintosh PowerPoint</Application>
  <PresentationFormat>Widescreen</PresentationFormat>
  <Paragraphs>176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2" baseType="lpstr">
      <vt:lpstr>AdvOTbf7bbdaa</vt:lpstr>
      <vt:lpstr>Arial</vt:lpstr>
      <vt:lpstr>BlinkMacSystemFont</vt:lpstr>
      <vt:lpstr>Calibri</vt:lpstr>
      <vt:lpstr>Calibri Light</vt:lpstr>
      <vt:lpstr>Helvetica</vt:lpstr>
      <vt:lpstr>Times</vt:lpstr>
      <vt:lpstr>Trebuchet MS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 cos'è l'epigenetica?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Quando agiscono i meccanismi epigenetici?</vt:lpstr>
      <vt:lpstr>Quanto durano gli effetti delle modifiche epigenetiche?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 Salinas ETC1499032</dc:creator>
  <cp:lastModifiedBy>Microsoft Office User</cp:lastModifiedBy>
  <cp:revision>183</cp:revision>
  <dcterms:created xsi:type="dcterms:W3CDTF">2020-07-17T09:15:43Z</dcterms:created>
  <dcterms:modified xsi:type="dcterms:W3CDTF">2023-09-21T06:15:04Z</dcterms:modified>
</cp:coreProperties>
</file>